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52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F945FC-5EAF-4C3C-AFFE-1DCA1724910E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F62450-D7BF-4260-AA06-D4A5E06499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838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601F3D-6903-4616-973D-EA27DA31FBB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1109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E707EC-B6D4-C30A-6276-77ADF88DA6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69F6F1-8614-EBEF-FC72-B9A91248E6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711C5C-44A7-A716-545F-E65EE318BB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8C32D-DC59-49BC-BCC4-4B04559FBC9B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5770C3-DFDC-D2E3-2707-DF3B72D667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E7A80B-1051-8BC8-E076-EFBC9D744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08842-1692-498C-A028-A022AF867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958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512D9A-A6AD-483F-0437-37AD6CD47E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4208E5-8EEA-597C-1DC1-519B9EC552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1800C7-4F18-2371-1E61-A90310DE7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8C32D-DC59-49BC-BCC4-4B04559FBC9B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42E7C9-10AC-7018-C9A5-5D03A1678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5B5930-CE82-424A-5114-3AC3DB05DE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08842-1692-498C-A028-A022AF867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398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6E16529-EA3A-6331-CF82-B80736E76F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0481A5-A5CF-EACF-33DB-B0CA804609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07101F-019D-9119-FB0E-44F016B33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8C32D-DC59-49BC-BCC4-4B04559FBC9B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4A9816-A14D-5D44-153A-FA037BAB96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B4C049-2961-776B-315D-340238E93A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08842-1692-498C-A028-A022AF867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563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2A9C0E-89FA-4B13-5C0C-6BB7349C1F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3C70B8-8943-C379-CA0D-0A0D05AD78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AE0CFD-44E7-9DC9-D84C-863EDF5A5E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8C32D-DC59-49BC-BCC4-4B04559FBC9B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CCC90D-42BD-AC14-A560-59F17B58B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E8C25E-8768-B516-759C-37158C347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08842-1692-498C-A028-A022AF867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958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13113C-57FF-39FF-C3CC-1A01C75E7D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C6BD4E-EA34-DF3A-D69F-915FA14626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B2C045-ADED-EB13-D450-53DCDC8AD6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8C32D-DC59-49BC-BCC4-4B04559FBC9B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FA407F-2BA0-4BFC-50B9-CC73480889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799974-CDE3-6389-2B3E-492282BC66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08842-1692-498C-A028-A022AF867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30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843540-B242-38F3-AC90-ED373DC2F7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66CBA5-F9FB-C81E-43C9-94755E0C9D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B18066-8A1A-FE06-0A0F-F8A15C7D48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AC91B1-53BA-83DC-6642-947BC81347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8C32D-DC59-49BC-BCC4-4B04559FBC9B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D31BB1-5E69-7EE3-B303-443194B629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60898B-C051-FE89-2F11-60A9A18AD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08842-1692-498C-A028-A022AF867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810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3D633F-C512-058D-F649-61C257570E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BC70F7-7004-C58B-9132-0C411C5E79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E4428E-60CD-C88C-79B9-2D050C1FC0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A23F92E-31E9-91EA-F3F9-8E170BF8F0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57CBF06-74B3-9B30-1F4F-3818AB8D8E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54AF4D3-C08C-932A-5AA5-CB24C4713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8C32D-DC59-49BC-BCC4-4B04559FBC9B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824E06D-36D9-44C6-BB78-7D19FD58E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2ACF4E9-6DB7-E917-53E1-BCCF52F1C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08842-1692-498C-A028-A022AF867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370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DE1A48-C44E-CF66-FE8E-B437981AA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A4502F2-7E76-45B7-E342-3782C368A1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8C32D-DC59-49BC-BCC4-4B04559FBC9B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628FB6-E0C4-43F6-85EA-0711ABB50E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DFB3FF-5604-F6EC-DD10-DB2AFE5469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08842-1692-498C-A028-A022AF867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764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23EAC6-00D2-898D-48B4-1B9D3CC366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8C32D-DC59-49BC-BCC4-4B04559FBC9B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FDEB05E-59BC-0D20-9CAE-D7DB9880C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A26A90-FC22-5092-04A0-ED93AFE4A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08842-1692-498C-A028-A022AF867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594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5D75E-FC1B-2EBA-2F37-5AEEDB031C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732849-94F1-9012-2A19-8121B90D24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C4A30E-B286-EC9B-D048-763A3D24C8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75E979-1B1D-B488-C192-0ABA4AB171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8C32D-DC59-49BC-BCC4-4B04559FBC9B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A994E9-DCEB-0355-6E60-C012CB2025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C2D43B-8D96-6537-5931-4C70791D52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08842-1692-498C-A028-A022AF867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660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F39CBA-7880-0350-26BD-9C8C9DC670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A5E475D-4010-FFAE-EA7A-0F78CAE8113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5000DB-1711-98E1-CBF9-FC640A68C2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C562A9-FAFF-CD79-A57F-ECEB4A1EF4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8C32D-DC59-49BC-BCC4-4B04559FBC9B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0995F7-5FF3-3D51-4E6B-50B54A980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98BFEC-9609-30B9-CF9F-9292C358B8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08842-1692-498C-A028-A022AF867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005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9A59104-D1CE-A17D-0867-655A89AB11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5CE64E-24C3-685B-6295-D00265F892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C3A82D-0549-0F17-5730-DDFE3A51F5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58C32D-DC59-49BC-BCC4-4B04559FBC9B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C88333-71C5-5B43-6D53-EAAE3349B5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B6A047-6888-E179-A902-A52559F4AB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508842-1692-498C-A028-A022AF867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990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hyperlink" Target="https://vimeo.com/showcase/10987567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33B4848D-E598-4DE4-87F4-95E3F183B14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054" t="8285" r="31342" b="15339"/>
          <a:stretch/>
        </p:blipFill>
        <p:spPr bwMode="auto">
          <a:xfrm>
            <a:off x="1336564" y="572411"/>
            <a:ext cx="2546009" cy="2639993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2B9A0B-05B2-4030-9BE6-25613BECE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247E1-8B9F-43C5-AC1A-30D5214D3D98}" type="slidenum">
              <a:rPr lang="en-US" smtClean="0"/>
              <a:pPr/>
              <a:t>1</a:t>
            </a:fld>
            <a:endParaRPr lang="en-US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3C347C36-6BAD-47DF-A629-2724BE4D307D}"/>
              </a:ext>
            </a:extLst>
          </p:cNvPr>
          <p:cNvGrpSpPr/>
          <p:nvPr/>
        </p:nvGrpSpPr>
        <p:grpSpPr>
          <a:xfrm>
            <a:off x="370048" y="3154003"/>
            <a:ext cx="4479040" cy="1130688"/>
            <a:chOff x="370049" y="3286503"/>
            <a:chExt cx="4479040" cy="1130688"/>
          </a:xfrm>
        </p:grpSpPr>
        <p:sp>
          <p:nvSpPr>
            <p:cNvPr id="61" name="Title 1">
              <a:extLst>
                <a:ext uri="{FF2B5EF4-FFF2-40B4-BE49-F238E27FC236}">
                  <a16:creationId xmlns:a16="http://schemas.microsoft.com/office/drawing/2014/main" id="{81E9C843-D5FA-457E-B926-84EBA9EEFF56}"/>
                </a:ext>
              </a:extLst>
            </p:cNvPr>
            <p:cNvSpPr txBox="1">
              <a:spLocks/>
            </p:cNvSpPr>
            <p:nvPr/>
          </p:nvSpPr>
          <p:spPr>
            <a:xfrm>
              <a:off x="370049" y="3286503"/>
              <a:ext cx="4479040" cy="1130688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000" b="1" kern="1200">
                  <a:solidFill>
                    <a:srgbClr val="282669"/>
                  </a:solidFill>
                  <a:latin typeface="Montserrat" panose="00000500000000000000" pitchFamily="50" charset="0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3200" dirty="0">
                  <a:solidFill>
                    <a:schemeClr val="tx1"/>
                  </a:solidFill>
                  <a:latin typeface="Montserrat" panose="00000500000000000000" pitchFamily="2" charset="0"/>
                </a:rPr>
                <a:t>ALEX MOLDEN</a:t>
              </a:r>
              <a:br>
                <a:rPr lang="en-US" dirty="0">
                  <a:solidFill>
                    <a:schemeClr val="tx1"/>
                  </a:solidFill>
                </a:rPr>
              </a:br>
              <a:r>
                <a:rPr lang="en-US" sz="1600" dirty="0">
                  <a:solidFill>
                    <a:schemeClr val="tx1"/>
                  </a:solidFill>
                </a:rPr>
                <a:t>Former NFL Player, Leadership Speaker</a:t>
              </a:r>
            </a:p>
          </p:txBody>
        </p: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83E767E6-88F8-4583-8E73-7831CE97818A}"/>
                </a:ext>
              </a:extLst>
            </p:cNvPr>
            <p:cNvCxnSpPr>
              <a:cxnSpLocks/>
            </p:cNvCxnSpPr>
            <p:nvPr/>
          </p:nvCxnSpPr>
          <p:spPr>
            <a:xfrm>
              <a:off x="370049" y="4206891"/>
              <a:ext cx="422611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3C1D66F1-716B-480E-B23B-9FA8BCAE1C41}"/>
              </a:ext>
            </a:extLst>
          </p:cNvPr>
          <p:cNvSpPr txBox="1"/>
          <p:nvPr/>
        </p:nvSpPr>
        <p:spPr>
          <a:xfrm>
            <a:off x="4784736" y="468253"/>
            <a:ext cx="7059584" cy="54476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Clr>
                <a:srgbClr val="28A6DF"/>
              </a:buClr>
              <a:buSzPct val="120000"/>
            </a:pPr>
            <a:r>
              <a:rPr lang="en-US" sz="1200" b="1" dirty="0">
                <a:solidFill>
                  <a:srgbClr val="00B0F0"/>
                </a:solidFill>
                <a:latin typeface="Montserrat" panose="02000505000000020004" pitchFamily="2" charset="0"/>
                <a:hlinkClick r:id="rId4"/>
              </a:rPr>
              <a:t>Alex </a:t>
            </a:r>
            <a:r>
              <a:rPr lang="en-US" sz="1200" b="1" dirty="0" err="1">
                <a:solidFill>
                  <a:srgbClr val="00B0F0"/>
                </a:solidFill>
                <a:latin typeface="Montserrat" panose="02000505000000020004" pitchFamily="2" charset="0"/>
                <a:hlinkClick r:id="rId4"/>
              </a:rPr>
              <a:t>Molden</a:t>
            </a:r>
            <a:r>
              <a:rPr lang="en-US" sz="1200" b="1" dirty="0">
                <a:solidFill>
                  <a:srgbClr val="00B0F0"/>
                </a:solidFill>
                <a:latin typeface="Montserrat" panose="02000505000000020004" pitchFamily="2" charset="0"/>
                <a:hlinkClick r:id="rId4"/>
              </a:rPr>
              <a:t>: showcase Videos</a:t>
            </a:r>
            <a:endParaRPr lang="en-US" sz="1200" b="1" dirty="0">
              <a:solidFill>
                <a:srgbClr val="00B0F0"/>
              </a:solidFill>
              <a:latin typeface="Montserrat" panose="02000505000000020004" pitchFamily="2" charset="0"/>
            </a:endParaRPr>
          </a:p>
          <a:p>
            <a:pPr algn="just">
              <a:buClr>
                <a:srgbClr val="28A6DF"/>
              </a:buClr>
              <a:buSzPct val="120000"/>
            </a:pPr>
            <a:endParaRPr lang="en-US" sz="1200" b="1" dirty="0">
              <a:solidFill>
                <a:srgbClr val="00B0F0"/>
              </a:solidFill>
              <a:latin typeface="Montserrat" panose="02000505000000020004" pitchFamily="2" charset="0"/>
            </a:endParaRP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2000505000000020004" pitchFamily="2" charset="0"/>
              </a:rPr>
              <a:t>Former NFL defensive back</a:t>
            </a:r>
            <a:r>
              <a:rPr lang="en-US" sz="1200" dirty="0">
                <a:solidFill>
                  <a:prstClr val="black"/>
                </a:solidFill>
                <a:latin typeface="Montserrat" panose="02000505000000020004" pitchFamily="2" charset="0"/>
              </a:rPr>
              <a:t> who was drafted in the 1</a:t>
            </a:r>
            <a:r>
              <a:rPr lang="en-US" sz="1200" baseline="30000" dirty="0">
                <a:solidFill>
                  <a:prstClr val="black"/>
                </a:solidFill>
                <a:latin typeface="Montserrat" panose="02000505000000020004" pitchFamily="2" charset="0"/>
              </a:rPr>
              <a:t>st</a:t>
            </a:r>
            <a:r>
              <a:rPr lang="en-US" sz="1200" dirty="0">
                <a:solidFill>
                  <a:prstClr val="black"/>
                </a:solidFill>
                <a:latin typeface="Montserrat" panose="02000505000000020004" pitchFamily="2" charset="0"/>
              </a:rPr>
              <a:t> round of the 1996 NFL draft.  Played for 8 years as a part of the Saints, Chargers and Lions for 7 different coaches</a:t>
            </a: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" panose="02000505000000020004" pitchFamily="2" charset="0"/>
            </a:endParaRP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2000505000000020004" pitchFamily="2" charset="0"/>
              </a:rPr>
              <a:t>Currently a personal</a:t>
            </a:r>
            <a:r>
              <a:rPr lang="en-US" sz="1200" dirty="0">
                <a:solidFill>
                  <a:prstClr val="black"/>
                </a:solidFill>
                <a:latin typeface="Montserrat" panose="02000505000000020004" pitchFamily="2" charset="0"/>
              </a:rPr>
              <a:t> development and leadership speaker and coach who focuses on strengthening team collaborations, communication and transparency</a:t>
            </a: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endParaRPr lang="en-US" sz="1200" dirty="0">
              <a:solidFill>
                <a:prstClr val="black"/>
              </a:solidFill>
              <a:latin typeface="Montserrat" panose="02000505000000020004" pitchFamily="2" charset="0"/>
            </a:endParaRP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dirty="0">
                <a:solidFill>
                  <a:prstClr val="black"/>
                </a:solidFill>
                <a:latin typeface="Montserrat" panose="02000505000000020004" pitchFamily="2" charset="0"/>
              </a:rPr>
              <a:t>Leadership formula has given organizations and executives proven solutions to help them build more galvanized teams</a:t>
            </a: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endParaRPr lang="en-US" sz="1200" dirty="0">
              <a:latin typeface="Montserrat" panose="02000505000000020004" pitchFamily="2" charset="0"/>
            </a:endParaRP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b="0" i="0" dirty="0">
                <a:effectLst/>
                <a:latin typeface="Montserrat" pitchFamily="2" charset="77"/>
              </a:rPr>
              <a:t>Podcast host of "The Shark Effect" (Top 1.5%)</a:t>
            </a:r>
            <a:endParaRPr lang="en-US" sz="1200" dirty="0">
              <a:latin typeface="Montserrat" pitchFamily="2" charset="77"/>
            </a:endParaRP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endParaRPr lang="en-US" sz="1200" dirty="0">
              <a:solidFill>
                <a:prstClr val="black"/>
              </a:solidFill>
              <a:latin typeface="Montserrat" panose="02000505000000020004" pitchFamily="2" charset="0"/>
            </a:endParaRP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dirty="0">
                <a:solidFill>
                  <a:prstClr val="black"/>
                </a:solidFill>
                <a:latin typeface="Montserrat" panose="02000505000000020004" pitchFamily="2" charset="0"/>
              </a:rPr>
              <a:t>Clients include Microsoft, Converse, McDonald’s, the Atlanta Falcons among many others</a:t>
            </a:r>
          </a:p>
          <a:p>
            <a:pPr algn="ctr"/>
            <a:endParaRPr lang="en-US" sz="1200" b="1" dirty="0">
              <a:solidFill>
                <a:prstClr val="black"/>
              </a:solidFill>
              <a:latin typeface="Montserrat" panose="02000505000000020004" pitchFamily="2" charset="0"/>
            </a:endParaRPr>
          </a:p>
          <a:p>
            <a:pPr algn="just">
              <a:buClr>
                <a:srgbClr val="28A6DF"/>
              </a:buClr>
              <a:buSzPct val="120000"/>
            </a:pPr>
            <a:r>
              <a:rPr lang="en-US" sz="1200" b="1" dirty="0">
                <a:solidFill>
                  <a:prstClr val="black"/>
                </a:solidFill>
                <a:latin typeface="Montserrat" panose="02000505000000020004" pitchFamily="2" charset="0"/>
              </a:rPr>
              <a:t>Key Takeaways:</a:t>
            </a: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dirty="0">
                <a:solidFill>
                  <a:prstClr val="black"/>
                </a:solidFill>
                <a:latin typeface="Montserrat" panose="02000505000000020004" pitchFamily="2" charset="0"/>
              </a:rPr>
              <a:t>Shares roadmaps for developing leadership skills, investing in relationships and overcoming fears – all of which are facets of success</a:t>
            </a: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dirty="0">
                <a:latin typeface="Montserrat" pitchFamily="2" charset="77"/>
              </a:rPr>
              <a:t>S</a:t>
            </a:r>
            <a:r>
              <a:rPr lang="en-US" sz="1200" b="0" i="0" dirty="0">
                <a:effectLst/>
                <a:latin typeface="Montserrat" pitchFamily="2" charset="77"/>
              </a:rPr>
              <a:t>trengthen team collaborations, communication &amp; transparency using his leadership blueprint</a:t>
            </a: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endParaRPr lang="en-US" sz="1200" dirty="0">
              <a:solidFill>
                <a:srgbClr val="5E5E5E"/>
              </a:solidFill>
              <a:latin typeface="Helvetica" pitchFamily="2" charset="0"/>
            </a:endParaRPr>
          </a:p>
          <a:p>
            <a:pPr algn="just">
              <a:buClr>
                <a:srgbClr val="28A6DF"/>
              </a:buClr>
              <a:buSzPct val="120000"/>
            </a:pPr>
            <a:endParaRPr lang="en-US" sz="1200" dirty="0">
              <a:solidFill>
                <a:prstClr val="black"/>
              </a:solidFill>
              <a:latin typeface="Montserrat" panose="02000505000000020004" pitchFamily="2" charset="0"/>
            </a:endParaRPr>
          </a:p>
          <a:p>
            <a:pPr algn="just">
              <a:buClr>
                <a:srgbClr val="28A6DF"/>
              </a:buClr>
              <a:buSzPct val="120000"/>
            </a:pPr>
            <a:r>
              <a:rPr lang="en-US" sz="1200" b="1" dirty="0">
                <a:solidFill>
                  <a:prstClr val="black"/>
                </a:solidFill>
                <a:latin typeface="Montserrat" panose="02000505000000020004" pitchFamily="2" charset="0"/>
              </a:rPr>
              <a:t>Sample Keynote Topics:</a:t>
            </a: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kumimoji="0" lang="en-US" sz="1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2000505000000020004" pitchFamily="2" charset="0"/>
              </a:rPr>
              <a:t>Leadership Foundations</a:t>
            </a: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dirty="0">
                <a:solidFill>
                  <a:prstClr val="black"/>
                </a:solidFill>
                <a:latin typeface="Montserrat" panose="02000505000000020004" pitchFamily="2" charset="0"/>
              </a:rPr>
              <a:t>The Dynamics of a Good Team</a:t>
            </a: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kumimoji="0" lang="en-US" sz="1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2000505000000020004" pitchFamily="2" charset="0"/>
              </a:rPr>
              <a:t>How to get unstuck when trying to figure out your purpose</a:t>
            </a: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dirty="0">
                <a:solidFill>
                  <a:prstClr val="black"/>
                </a:solidFill>
                <a:latin typeface="Montserrat" panose="02000505000000020004" pitchFamily="2" charset="0"/>
              </a:rPr>
              <a:t>How to raise Dragons</a:t>
            </a:r>
            <a:endParaRPr kumimoji="0" lang="en-US" sz="12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" panose="02000505000000020004" pitchFamily="2" charset="0"/>
            </a:endParaRPr>
          </a:p>
          <a:p>
            <a:pPr algn="just">
              <a:buClr>
                <a:srgbClr val="28A6DF"/>
              </a:buClr>
              <a:buSzPct val="120000"/>
            </a:pPr>
            <a:endParaRPr lang="en-US" sz="1200" dirty="0">
              <a:solidFill>
                <a:srgbClr val="00B0F0"/>
              </a:solidFill>
              <a:latin typeface="Montserrat" panose="02000505000000020004" pitchFamily="2" charset="0"/>
            </a:endParaRP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97515CC8-1A80-B34A-B56B-15A9DEC812BC}"/>
              </a:ext>
            </a:extLst>
          </p:cNvPr>
          <p:cNvSpPr/>
          <p:nvPr/>
        </p:nvSpPr>
        <p:spPr>
          <a:xfrm>
            <a:off x="10386391" y="6033052"/>
            <a:ext cx="1620079" cy="665922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4C716551-6E45-4CA3-E413-1A51741D9353}"/>
              </a:ext>
            </a:extLst>
          </p:cNvPr>
          <p:cNvSpPr/>
          <p:nvPr/>
        </p:nvSpPr>
        <p:spPr>
          <a:xfrm>
            <a:off x="1523213" y="4223609"/>
            <a:ext cx="2080415" cy="327194"/>
          </a:xfrm>
          <a:prstGeom prst="roundRect">
            <a:avLst>
              <a:gd name="adj" fmla="val 50000"/>
            </a:avLst>
          </a:prstGeom>
          <a:noFill/>
          <a:ln w="28575">
            <a:solidFill>
              <a:srgbClr val="28A6D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LID4096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dirty="0">
                <a:solidFill>
                  <a:schemeClr val="tx1"/>
                </a:solidFill>
                <a:latin typeface="Montserrat" panose="00000500000000000000" pitchFamily="50" charset="0"/>
              </a:rPr>
              <a:t>Fee: $10,000</a:t>
            </a:r>
          </a:p>
        </p:txBody>
      </p:sp>
      <p:sp>
        <p:nvSpPr>
          <p:cNvPr id="5" name="TextBox 18">
            <a:extLst>
              <a:ext uri="{FF2B5EF4-FFF2-40B4-BE49-F238E27FC236}">
                <a16:creationId xmlns:a16="http://schemas.microsoft.com/office/drawing/2014/main" id="{8E505150-A63D-8D79-366C-31FA830B6CB7}"/>
              </a:ext>
            </a:extLst>
          </p:cNvPr>
          <p:cNvSpPr txBox="1"/>
          <p:nvPr/>
        </p:nvSpPr>
        <p:spPr>
          <a:xfrm>
            <a:off x="818214" y="4638847"/>
            <a:ext cx="3606401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LID4096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900" dirty="0">
                <a:latin typeface="Montserrat" panose="00000500000000000000" pitchFamily="50" charset="0"/>
              </a:rPr>
              <a:t>*</a:t>
            </a:r>
            <a:r>
              <a:rPr lang="en-US" sz="900" i="1" dirty="0">
                <a:latin typeface="Montserrat" panose="00000500000000000000" pitchFamily="50" charset="0"/>
              </a:rPr>
              <a:t>Client is responsible for first class, round-trip airfare, ground transportation, hotel accommodations and incidentals for up to two nights</a:t>
            </a: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8BA7EFE4-612F-3677-0F27-DB6FBA40B0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1706" y="5256652"/>
            <a:ext cx="2022854" cy="15221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10839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77601</TotalTime>
  <Words>201</Words>
  <Application>Microsoft Office PowerPoint</Application>
  <PresentationFormat>Widescreen</PresentationFormat>
  <Paragraphs>27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Helvetica</vt:lpstr>
      <vt:lpstr>Montserrat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Duncan Hesketh</dc:creator>
  <cp:lastModifiedBy>Duncan Hesketh</cp:lastModifiedBy>
  <cp:revision>67</cp:revision>
  <dcterms:created xsi:type="dcterms:W3CDTF">2023-12-15T21:28:02Z</dcterms:created>
  <dcterms:modified xsi:type="dcterms:W3CDTF">2024-02-20T21:51:19Z</dcterms:modified>
</cp:coreProperties>
</file>