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945FC-5EAF-4C3C-AFFE-1DCA1724910E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62450-D7BF-4260-AA06-D4A5E0649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3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3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07EC-B6D4-C30A-6276-77ADF88DA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9F6F1-8614-EBEF-FC72-B9A91248E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11C5C-44A7-A716-545F-E65EE318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770C3-DFDC-D2E3-2707-DF3B72D66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A80B-1051-8BC8-E076-EFBC9D74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5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2D9A-A6AD-483F-0437-37AD6CD47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208E5-8EEA-597C-1DC1-519B9EC55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800C7-4F18-2371-1E61-A90310DE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2E7C9-10AC-7018-C9A5-5D03A167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B5930-CE82-424A-5114-3AC3DB05D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16529-EA3A-6331-CF82-B80736E7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481A5-A5CF-EACF-33DB-B0CA80460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7101F-019D-9119-FB0E-44F016B3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A9816-A14D-5D44-153A-FA037BAB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4C049-2961-776B-315D-340238E9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9C0E-89FA-4B13-5C0C-6BB7349C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C70B8-8943-C379-CA0D-0A0D05AD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E0CFD-44E7-9DC9-D84C-863EDF5A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CC90D-42BD-AC14-A560-59F17B58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8C25E-8768-B516-759C-37158C34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5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113C-57FF-39FF-C3CC-1A01C75E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6BD4E-EA34-DF3A-D69F-915FA1462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2C045-ADED-EB13-D450-53DCDC8A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A407F-2BA0-4BFC-50B9-CC734808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99974-CDE3-6389-2B3E-492282BC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0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3540-B242-38F3-AC90-ED373DC2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6CBA5-F9FB-C81E-43C9-94755E0C9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18066-8A1A-FE06-0A0F-F8A15C7D4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C91B1-53BA-83DC-6642-947BC813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31BB1-5E69-7EE3-B303-443194B62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0898B-C051-FE89-2F11-60A9A18A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1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633F-C512-058D-F649-61C25757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C70F7-7004-C58B-9132-0C411C5E7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4428E-60CD-C88C-79B9-2D050C1FC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3F92E-31E9-91EA-F3F9-8E170BF8F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CBF06-74B3-9B30-1F4F-3818AB8D8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4AF4D3-C08C-932A-5AA5-CB24C471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E06D-36D9-44C6-BB78-7D19FD58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ACF4E9-6DB7-E917-53E1-BCCF52F1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7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E1A48-C44E-CF66-FE8E-B437981A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502F2-7E76-45B7-E342-3782C368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28FB6-E0C4-43F6-85EA-0711ABB5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FB3FF-5604-F6EC-DD10-DB2AFE54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6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3EAC6-00D2-898D-48B4-1B9D3CC36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EB05E-59BC-0D20-9CAE-D7DB9880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26A90-FC22-5092-04A0-ED93AFE4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9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5D75E-FC1B-2EBA-2F37-5AEEDB03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32849-94F1-9012-2A19-8121B90D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4A30E-B286-EC9B-D048-763A3D24C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5E979-1B1D-B488-C192-0ABA4AB17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994E9-DCEB-0355-6E60-C012CB202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2D43B-8D96-6537-5931-4C70791D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6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9CBA-7880-0350-26BD-9C8C9DC67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5E475D-4010-FFAE-EA7A-0F78CAE81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000DB-1711-98E1-CBF9-FC640A68C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62A9-FAFF-CD79-A57F-ECEB4A1E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995F7-5FF3-3D51-4E6B-50B54A98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BFEC-9609-30B9-CF9F-9292C358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0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A59104-D1CE-A17D-0867-655A89AB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CE64E-24C3-685B-6295-D00265F89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3A82D-0549-0F17-5730-DDFE3A51F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8C32D-DC59-49BC-BCC4-4B04559FBC9B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88333-71C5-5B43-6D53-EAAE3349B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6A047-6888-E179-A902-A52559F4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hyperlink" Target="https://vimeo.com/73812973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F85B243-F338-4E9D-8468-70E92B0BA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1" r="6471"/>
          <a:stretch/>
        </p:blipFill>
        <p:spPr bwMode="auto">
          <a:xfrm>
            <a:off x="1160289" y="569144"/>
            <a:ext cx="2835075" cy="28623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915862" y="710677"/>
            <a:ext cx="705958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4"/>
              </a:rPr>
              <a:t>Watch Cara Brookins: Speaker Showreel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Cara Brookins is an internationally acclaimed keynote speaker, #1 best-selling author of nine books, and renowned thought leader in the science of motivation.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Her actionable strategies empower audiences worldwide to overcome odds that seem insurmountable and thrive in any situation.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0" i="0" dirty="0">
              <a:solidFill>
                <a:srgbClr val="3F3F3F"/>
              </a:solidFill>
              <a:effectLst/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Brookins is best known as the mom who built her own house with her kids using YouTube Tutorials. </a:t>
            </a:r>
            <a:endParaRPr lang="en-US" sz="1200" dirty="0">
              <a:latin typeface="Montserrat" panose="00000500000000000000" pitchFamily="2" charset="0"/>
            </a:endParaRPr>
          </a:p>
          <a:p>
            <a:pPr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Told through stories on her unconventional family construction site, Brookins’ entertaining keynotes reveal proven strategies to overcome odds that seem insurmountable.</a:t>
            </a: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0" i="0" dirty="0">
              <a:solidFill>
                <a:srgbClr val="3F3F3F"/>
              </a:solidFill>
              <a:effectLst/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Using real-life examples from her unconventional construction site, Cara shares the latest science-based motivation strategies to challenge conventional thinking and transform the way you approach personal growth, change, teamwork, and leadership. 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kumimoji="0" lang="en-US" sz="1200" b="0" i="0" u="none" strike="noStrike" kern="1200" cap="none" spc="-4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cs typeface="Helvetica" panose="020B0604020202020204" pitchFamily="34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2000505000000020004" pitchFamily="2" charset="0"/>
              </a:rPr>
              <a:t>Keynote Topics: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effectLst/>
                <a:latin typeface="Montserrat" panose="00000500000000000000" pitchFamily="2" charset="0"/>
              </a:rPr>
              <a:t>Building Resilience: </a:t>
            </a:r>
            <a:r>
              <a:rPr lang="en-US" sz="1200" b="0" dirty="0">
                <a:effectLst/>
                <a:latin typeface="Montserrat" panose="00000500000000000000" pitchFamily="2" charset="0"/>
              </a:rPr>
              <a:t>A True Story of Grit &amp; Determination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effectLst/>
                <a:latin typeface="Montserrat" panose="00000500000000000000" pitchFamily="2" charset="0"/>
              </a:rPr>
              <a:t>Building Through Change: </a:t>
            </a:r>
            <a:r>
              <a:rPr lang="en-US" sz="1200" b="0" dirty="0">
                <a:effectLst/>
                <a:latin typeface="Montserrat" panose="00000500000000000000" pitchFamily="2" charset="0"/>
              </a:rPr>
              <a:t>Staying Motivated in a Changing World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effectLst/>
                <a:latin typeface="Montserrat" panose="00000500000000000000" pitchFamily="2" charset="0"/>
              </a:rPr>
              <a:t>Building Leaders: </a:t>
            </a:r>
            <a:r>
              <a:rPr lang="en-US" sz="1200" b="0" dirty="0">
                <a:effectLst/>
                <a:latin typeface="Montserrat" panose="00000500000000000000" pitchFamily="2" charset="0"/>
              </a:rPr>
              <a:t>Taking Charge In An Ever-Changing World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effectLst/>
                <a:latin typeface="Montserrat" panose="00000500000000000000" pitchFamily="2" charset="0"/>
              </a:rPr>
              <a:t>Building Teams: </a:t>
            </a:r>
            <a:r>
              <a:rPr lang="en-US" sz="1200" b="0" dirty="0">
                <a:effectLst/>
                <a:latin typeface="Montserrat" panose="00000500000000000000" pitchFamily="2" charset="0"/>
              </a:rPr>
              <a:t>Lay the Foundation for Effective Teamwork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B936B99-3811-4DB1-B05B-EC93C16AAC55}"/>
              </a:ext>
            </a:extLst>
          </p:cNvPr>
          <p:cNvGrpSpPr/>
          <p:nvPr/>
        </p:nvGrpSpPr>
        <p:grpSpPr>
          <a:xfrm>
            <a:off x="198174" y="3379195"/>
            <a:ext cx="4759305" cy="1787878"/>
            <a:chOff x="198174" y="3379195"/>
            <a:chExt cx="4759305" cy="178787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267E7FC-6AAE-4893-B49A-6C67D72D92B4}"/>
                </a:ext>
              </a:extLst>
            </p:cNvPr>
            <p:cNvGrpSpPr/>
            <p:nvPr/>
          </p:nvGrpSpPr>
          <p:grpSpPr>
            <a:xfrm>
              <a:off x="198174" y="3379195"/>
              <a:ext cx="4759305" cy="1787878"/>
              <a:chOff x="370049" y="3215479"/>
              <a:chExt cx="4479040" cy="1787878"/>
            </a:xfrm>
          </p:grpSpPr>
          <p:sp>
            <p:nvSpPr>
              <p:cNvPr id="12" name="Title 1">
                <a:extLst>
                  <a:ext uri="{FF2B5EF4-FFF2-40B4-BE49-F238E27FC236}">
                    <a16:creationId xmlns:a16="http://schemas.microsoft.com/office/drawing/2014/main" id="{81E9C843-D5FA-457E-B926-84EBA9EEFF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0049" y="3215479"/>
                <a:ext cx="4479040" cy="1130688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defPPr>
                  <a:defRPr lang="LID4096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3200" dirty="0">
                    <a:latin typeface="Montserrat" panose="00000500000000000000" pitchFamily="2" charset="0"/>
                  </a:rPr>
                  <a:t>CARA BROOKINS</a:t>
                </a:r>
                <a:endParaRPr lang="en-US" sz="3200" dirty="0">
                  <a:solidFill>
                    <a:schemeClr val="tx1"/>
                  </a:solidFill>
                  <a:latin typeface="Montserrat" panose="00000500000000000000" pitchFamily="2" charset="0"/>
                </a:endParaRPr>
              </a:p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Montserrat" panose="02000505000000020004" pitchFamily="2" charset="0"/>
                  </a:rPr>
                  <a:t>Life Strategist</a:t>
                </a:r>
                <a:endParaRPr lang="en-US" dirty="0">
                  <a:solidFill>
                    <a:schemeClr val="tx1"/>
                  </a:solidFill>
                  <a:latin typeface="Montserrat" panose="02000505000000020004" pitchFamily="2" charset="0"/>
                </a:endParaRPr>
              </a:p>
            </p:txBody>
          </p:sp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5818E3ED-FBB4-4F0A-9B4F-EB0091C7D36C}"/>
                  </a:ext>
                </a:extLst>
              </p:cNvPr>
              <p:cNvSpPr/>
              <p:nvPr/>
            </p:nvSpPr>
            <p:spPr>
              <a:xfrm>
                <a:off x="1599235" y="4239135"/>
                <a:ext cx="2080415" cy="327194"/>
              </a:xfrm>
              <a:prstGeom prst="roundRect">
                <a:avLst>
                  <a:gd name="adj" fmla="val 50000"/>
                </a:avLst>
              </a:prstGeom>
              <a:noFill/>
              <a:ln w="28575">
                <a:solidFill>
                  <a:srgbClr val="28A6D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LID4096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400" b="1" dirty="0">
                    <a:solidFill>
                      <a:schemeClr val="tx1"/>
                    </a:solidFill>
                    <a:latin typeface="Montserrat" panose="00000500000000000000" pitchFamily="50" charset="0"/>
                  </a:rPr>
                  <a:t>Fee: $25,000</a:t>
                </a:r>
              </a:p>
            </p:txBody>
          </p:sp>
          <p:sp>
            <p:nvSpPr>
              <p:cNvPr id="17" name="TextBox 18">
                <a:extLst>
                  <a:ext uri="{FF2B5EF4-FFF2-40B4-BE49-F238E27FC236}">
                    <a16:creationId xmlns:a16="http://schemas.microsoft.com/office/drawing/2014/main" id="{1C05B2D8-427C-4F4B-BFCA-85337D48C867}"/>
                  </a:ext>
                </a:extLst>
              </p:cNvPr>
              <p:cNvSpPr txBox="1"/>
              <p:nvPr/>
            </p:nvSpPr>
            <p:spPr>
              <a:xfrm>
                <a:off x="836241" y="4634025"/>
                <a:ext cx="36064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LID4096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900" dirty="0">
                    <a:latin typeface="Montserrat" panose="00000500000000000000" pitchFamily="50" charset="0"/>
                  </a:rPr>
                  <a:t>*</a:t>
                </a:r>
                <a:r>
                  <a:rPr lang="en-US" sz="900" i="1" dirty="0">
                    <a:latin typeface="Montserrat" panose="00000500000000000000" pitchFamily="50" charset="0"/>
                  </a:rPr>
                  <a:t>+ $1,500 travel fee buyout is required by client</a:t>
                </a:r>
              </a:p>
              <a:p>
                <a:pPr algn="ctr"/>
                <a:r>
                  <a:rPr lang="en-US" sz="900" i="1" dirty="0">
                    <a:latin typeface="Montserrat" panose="00000500000000000000" pitchFamily="50" charset="0"/>
                  </a:rPr>
                  <a:t>** Cara travels from Little Rock, AR</a:t>
                </a:r>
              </a:p>
            </p:txBody>
          </p: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7C00563-F78D-4CA8-B366-24E0BB5C42ED}"/>
                </a:ext>
              </a:extLst>
            </p:cNvPr>
            <p:cNvCxnSpPr>
              <a:cxnSpLocks/>
            </p:cNvCxnSpPr>
            <p:nvPr/>
          </p:nvCxnSpPr>
          <p:spPr>
            <a:xfrm>
              <a:off x="464768" y="4330245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2B15D3E-27BB-103E-38E8-AB5D1DC2F2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3799" y="5140796"/>
            <a:ext cx="1666497" cy="16664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9DDFFE1-114D-D042-44B2-B4A08A396C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77826" y="5120501"/>
            <a:ext cx="1737500" cy="173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55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35779</TotalTime>
  <Words>199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</dc:creator>
  <cp:lastModifiedBy>Duncan Hesketh</cp:lastModifiedBy>
  <cp:revision>34</cp:revision>
  <dcterms:created xsi:type="dcterms:W3CDTF">2023-12-15T21:28:02Z</dcterms:created>
  <dcterms:modified xsi:type="dcterms:W3CDTF">2024-01-16T16:08:07Z</dcterms:modified>
</cp:coreProperties>
</file>