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2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4FF7A0-2032-4BD5-A0A8-2E85C9518CDC}" type="datetimeFigureOut">
              <a:rPr lang="en-US" smtClean="0"/>
              <a:t>10/2/2023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3F09A5-D8A5-4D6B-B8D7-598AAE89B9EA}" type="slidenum">
              <a:rPr lang="en-US" smtClean="0"/>
              <a:t>‹#›</a:t>
            </a:fld>
            <a:endParaRPr lang="en-US"/>
          </a:p>
        </p:txBody>
      </p:sp>
    </p:spTree>
    <p:extLst>
      <p:ext uri="{BB962C8B-B14F-4D97-AF65-F5344CB8AC3E}">
        <p14:creationId xmlns:p14="http://schemas.microsoft.com/office/powerpoint/2010/main" val="3736715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4275432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6446A-A886-ED99-D2CD-C5EA766DEA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2A26A-0C43-B7FE-C342-465ADD1D79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C22C4B-4B1C-0B30-72A9-20485378713D}"/>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ED5D7150-707C-BD18-3E17-58EFEC729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D03615-4845-F39B-75EE-6AD55FEEC959}"/>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00257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8A19E-6EB4-F58C-936C-595736374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ADD8C4-1564-0124-8FD9-9F07E07899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DA1E3-F493-794F-EBED-0D1D0FB9D221}"/>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7AE81231-3F18-5520-5BCB-CA25A3AC08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09AD4-361A-B359-D057-292969851753}"/>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69887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806D51-948D-8EF8-0CC1-CCAC902FC2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1E839-BF62-FC35-4650-E61E2C718E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03C794-B595-40DB-E175-CAF9F4825254}"/>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CAB1C775-95C9-9887-3B56-06B28FD237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8DCFF4-83FA-F6A6-C17A-DE9B4852AED4}"/>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2449521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2FAD1-8E1C-5CC4-44B5-6E653E01E7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13075-BF32-D7C1-E02F-D27B4A7C0E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E7C898-B520-302E-8277-FCB767695367}"/>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458CD3CC-1C2C-3982-39ED-E7CB8BB931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3EBEF9-5702-A023-DBEF-FBCB4D97C39F}"/>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96555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5DF07-64D8-F9D3-BB2F-FA18D509F2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B320BA-EF9F-FEA9-D941-597D04484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54C143-7AF7-F142-43DB-A7F54C5B7B7B}"/>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681D1D69-4624-E5B4-AEF3-D69A3E3E17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8AF40-CA09-36F6-C132-1B1ABCAF1AD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97416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7A60F-ACBC-D43C-1226-FD4B3354C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38EA9B-6AF7-95E8-D5FC-3FA6FF1B2E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48DEB3-CB56-2432-BED0-DB255639B9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73B848-E8F4-EBDF-0261-0DB5896F83E7}"/>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6" name="Footer Placeholder 5">
            <a:extLst>
              <a:ext uri="{FF2B5EF4-FFF2-40B4-BE49-F238E27FC236}">
                <a16:creationId xmlns:a16="http://schemas.microsoft.com/office/drawing/2014/main" id="{0214BD66-7B28-DA86-B399-2A5736271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817AE5-3CFE-4AD8-3C4E-3B686A43A70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97228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453E5-F177-6673-76ED-E9DD5938D1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F6AF3C-C7EA-874A-979D-EA45F8055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4B4BB3-D1A7-C269-55F4-8708C7494D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EA9E47-024A-DFD4-612D-0DB4A1DD6D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B4653E-5D8D-D6BE-31B5-3F9DB3FE28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2C7C0C-E240-B286-5AA8-6F1B1C5940F1}"/>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8" name="Footer Placeholder 7">
            <a:extLst>
              <a:ext uri="{FF2B5EF4-FFF2-40B4-BE49-F238E27FC236}">
                <a16:creationId xmlns:a16="http://schemas.microsoft.com/office/drawing/2014/main" id="{25BE3B1C-47A7-E2FA-4BEB-255898A2D6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F716CA-54A7-5BE9-E9BF-DA4BB292876D}"/>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25352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1B805-6393-8CA9-D244-4E4C8699FF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6001DE-E60F-0346-765C-03F83C75B5C9}"/>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4" name="Footer Placeholder 3">
            <a:extLst>
              <a:ext uri="{FF2B5EF4-FFF2-40B4-BE49-F238E27FC236}">
                <a16:creationId xmlns:a16="http://schemas.microsoft.com/office/drawing/2014/main" id="{9EAF03AA-17E1-21D8-03F1-AB97DC055E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CFC400-ADBB-C144-3395-72D0C665D21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72786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6A90B5-8444-A12D-53DC-8F14B41342C3}"/>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3" name="Footer Placeholder 2">
            <a:extLst>
              <a:ext uri="{FF2B5EF4-FFF2-40B4-BE49-F238E27FC236}">
                <a16:creationId xmlns:a16="http://schemas.microsoft.com/office/drawing/2014/main" id="{5566DD8B-78C8-9108-D5D1-79CEA944E8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484379-E26C-4E73-DE7C-C98CB8F7A9F5}"/>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028945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E5BB5-9E4A-984D-DFBD-694AB6E35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661973-93C6-B485-7C77-BF789FC87F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8FDBFC-9DBC-A113-4CA7-1C7E72A2DE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C12F06-2DF5-C238-9F67-AFA836663232}"/>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6" name="Footer Placeholder 5">
            <a:extLst>
              <a:ext uri="{FF2B5EF4-FFF2-40B4-BE49-F238E27FC236}">
                <a16:creationId xmlns:a16="http://schemas.microsoft.com/office/drawing/2014/main" id="{26A5B523-D36C-00F4-800D-3FD7C65541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427A14-47DD-C2DA-6B9E-82934F8C33CC}"/>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1441503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A3307-17B1-A349-60B0-4B233F67A8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2517F7-CFD9-5D93-C03F-485255F6B9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EB983D-D269-DC36-FBBC-14407533B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C38F8-B6C7-83CB-1615-08EA886C0E80}"/>
              </a:ext>
            </a:extLst>
          </p:cNvPr>
          <p:cNvSpPr>
            <a:spLocks noGrp="1"/>
          </p:cNvSpPr>
          <p:nvPr>
            <p:ph type="dt" sz="half" idx="10"/>
          </p:nvPr>
        </p:nvSpPr>
        <p:spPr/>
        <p:txBody>
          <a:bodyPr/>
          <a:lstStyle/>
          <a:p>
            <a:fld id="{6B9E02ED-0D87-4084-B58D-41F1C20AB9FC}" type="datetimeFigureOut">
              <a:rPr lang="en-US" smtClean="0"/>
              <a:t>10/2/2023</a:t>
            </a:fld>
            <a:endParaRPr lang="en-US"/>
          </a:p>
        </p:txBody>
      </p:sp>
      <p:sp>
        <p:nvSpPr>
          <p:cNvPr id="6" name="Footer Placeholder 5">
            <a:extLst>
              <a:ext uri="{FF2B5EF4-FFF2-40B4-BE49-F238E27FC236}">
                <a16:creationId xmlns:a16="http://schemas.microsoft.com/office/drawing/2014/main" id="{87D80B75-3594-7F79-BAB8-73DCB4296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FEF92-94AD-7F87-F215-0463CD7C6744}"/>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4947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234D8-C0FA-7269-111A-248C621C01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20D1F6-F33E-D84A-E41F-183A77816E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17394B-66A4-D3E8-CB31-DD302B167B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E02ED-0D87-4084-B58D-41F1C20AB9FC}" type="datetimeFigureOut">
              <a:rPr lang="en-US" smtClean="0"/>
              <a:t>10/2/2023</a:t>
            </a:fld>
            <a:endParaRPr lang="en-US"/>
          </a:p>
        </p:txBody>
      </p:sp>
      <p:sp>
        <p:nvSpPr>
          <p:cNvPr id="5" name="Footer Placeholder 4">
            <a:extLst>
              <a:ext uri="{FF2B5EF4-FFF2-40B4-BE49-F238E27FC236}">
                <a16:creationId xmlns:a16="http://schemas.microsoft.com/office/drawing/2014/main" id="{EB6E471B-59AE-0A83-1CD0-E57E1A4CC6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4000DF-F494-D678-64E0-A585122BFC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65F6-5A55-434A-994A-BCBFD80D0420}" type="slidenum">
              <a:rPr lang="en-US" smtClean="0"/>
              <a:t>‹#›</a:t>
            </a:fld>
            <a:endParaRPr lang="en-US"/>
          </a:p>
        </p:txBody>
      </p:sp>
    </p:spTree>
    <p:extLst>
      <p:ext uri="{BB962C8B-B14F-4D97-AF65-F5344CB8AC3E}">
        <p14:creationId xmlns:p14="http://schemas.microsoft.com/office/powerpoint/2010/main" val="1238025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youtube.com/watch?v=h6_d8m5iqY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36586141-81B0-3AEF-0E43-88FBD7FC027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3155" r="17364" b="12585"/>
          <a:stretch/>
        </p:blipFill>
        <p:spPr bwMode="auto">
          <a:xfrm>
            <a:off x="961175" y="444718"/>
            <a:ext cx="3043864" cy="2984148"/>
          </a:xfrm>
          <a:prstGeom prst="ellipse">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052B9A0B-05B2-4030-9BE6-25613BECE91B}"/>
              </a:ext>
            </a:extLst>
          </p:cNvPr>
          <p:cNvSpPr>
            <a:spLocks noGrp="1"/>
          </p:cNvSpPr>
          <p:nvPr>
            <p:ph type="sldNum" sz="quarter" idx="12"/>
          </p:nvPr>
        </p:nvSpPr>
        <p:spPr/>
        <p:txBody>
          <a:bodyPr/>
          <a:lstStyle/>
          <a:p>
            <a:fld id="{AE9247E1-8B9F-43C5-AC1A-30D5214D3D98}" type="slidenum">
              <a:rPr lang="en-US" smtClean="0"/>
              <a:pPr/>
              <a:t>1</a:t>
            </a:fld>
            <a:endParaRPr lang="en-US"/>
          </a:p>
        </p:txBody>
      </p:sp>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794364" y="648472"/>
            <a:ext cx="7059584" cy="5816977"/>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0000500000000000000" pitchFamily="50" charset="0"/>
                <a:hlinkClick r:id="rId4">
                  <a:extLst>
                    <a:ext uri="{A12FA001-AC4F-418D-AE19-62706E023703}">
                      <ahyp:hlinkClr xmlns:ahyp="http://schemas.microsoft.com/office/drawing/2018/hyperlinkcolor" val="tx"/>
                    </a:ext>
                  </a:extLst>
                </a:hlinkClick>
              </a:rPr>
              <a:t>Watch Cat Cora: Cat Talks being a Chef, Restaurateur and Health Expert</a:t>
            </a:r>
            <a:endParaRPr lang="en-US" sz="1200" b="1" dirty="0">
              <a:solidFill>
                <a:srgbClr val="28A6DF"/>
              </a:solidFill>
              <a:latin typeface="Montserrat" panose="00000500000000000000" pitchFamily="50" charset="0"/>
            </a:endParaRPr>
          </a:p>
          <a:p>
            <a:pPr algn="just">
              <a:buClr>
                <a:srgbClr val="28A6DF"/>
              </a:buClr>
              <a:buSzPct val="120000"/>
            </a:pPr>
            <a:endParaRPr lang="en-US" sz="1200" dirty="0">
              <a:latin typeface="Montserrat" panose="00000500000000000000" pitchFamily="50"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2000505000000020004" pitchFamily="2" charset="0"/>
              </a:rPr>
              <a:t>World-renowned chef, author, restaurateur, contributing editor, television host and personality, avid philanthropist, health and fitness expert and lifestyle entrepreneur </a:t>
            </a:r>
          </a:p>
          <a:p>
            <a:pPr marL="174625" indent="-174625" algn="just">
              <a:buClr>
                <a:srgbClr val="28A6DF"/>
              </a:buClr>
              <a:buSzPct val="120000"/>
              <a:buFont typeface="Montserrat" panose="00000500000000000000" pitchFamily="50" charset="0"/>
              <a:buChar char="›"/>
            </a:pPr>
            <a:endParaRPr lang="en-US" sz="1200" b="0" i="0" dirty="0">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2000505000000020004" pitchFamily="2" charset="0"/>
              </a:rPr>
              <a:t>Trained at the Culinary Institute of America and went on to cook at two 3-star Michelin restaurants in France, has been captivating audiences since she made her TV debut in 1999, as </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TV appearances include </a:t>
            </a:r>
            <a:r>
              <a:rPr lang="en-US" sz="1200" b="0" i="0" dirty="0">
                <a:effectLst/>
                <a:latin typeface="Montserrat" panose="02000505000000020004" pitchFamily="2" charset="0"/>
              </a:rPr>
              <a:t>co-host of Food Network’s </a:t>
            </a:r>
            <a:r>
              <a:rPr lang="en-US" sz="1200" b="0" i="1" dirty="0">
                <a:effectLst/>
                <a:latin typeface="Montserrat" panose="02000505000000020004" pitchFamily="2" charset="0"/>
              </a:rPr>
              <a:t>Melting Pot with Rocco Di Spirito</a:t>
            </a:r>
            <a:r>
              <a:rPr lang="en-US" sz="1200" b="0" i="0" dirty="0">
                <a:effectLst/>
                <a:latin typeface="Montserrat" panose="02000505000000020004" pitchFamily="2" charset="0"/>
              </a:rPr>
              <a:t>, host of </a:t>
            </a:r>
            <a:r>
              <a:rPr lang="en-US" sz="1200" b="0" i="1" dirty="0">
                <a:effectLst/>
                <a:latin typeface="Montserrat" panose="02000505000000020004" pitchFamily="2" charset="0"/>
              </a:rPr>
              <a:t>My Country My Kitchen: Greece, Date Plate</a:t>
            </a:r>
            <a:r>
              <a:rPr lang="en-US" sz="1200" b="0" i="0" dirty="0">
                <a:effectLst/>
                <a:latin typeface="Montserrat" panose="02000505000000020004" pitchFamily="2" charset="0"/>
              </a:rPr>
              <a:t>, and Fine Living’s </a:t>
            </a:r>
            <a:r>
              <a:rPr lang="en-US" sz="1200" b="0" i="1" dirty="0">
                <a:effectLst/>
                <a:latin typeface="Montserrat" panose="02000505000000020004" pitchFamily="2" charset="0"/>
              </a:rPr>
              <a:t>Simplify Your Life</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M</a:t>
            </a:r>
            <a:r>
              <a:rPr lang="en-US" sz="1200" b="0" i="0" dirty="0">
                <a:effectLst/>
                <a:latin typeface="Montserrat" panose="02000505000000020004" pitchFamily="2" charset="0"/>
              </a:rPr>
              <a:t>ade history when she became the first-ever female Iron Chef on Food Network’s </a:t>
            </a:r>
            <a:r>
              <a:rPr lang="en-US" sz="1200" b="0" i="1" dirty="0">
                <a:effectLst/>
                <a:latin typeface="Montserrat" panose="02000505000000020004" pitchFamily="2" charset="0"/>
              </a:rPr>
              <a:t>Iron Chef America </a:t>
            </a:r>
            <a:r>
              <a:rPr lang="en-US" sz="1200" b="0" dirty="0">
                <a:effectLst/>
                <a:latin typeface="Montserrat" panose="02000505000000020004" pitchFamily="2" charset="0"/>
              </a:rPr>
              <a:t>and again when she became the first female to be indicted into The American Academy of Chefs Culinary Hall of Fame</a:t>
            </a:r>
          </a:p>
          <a:p>
            <a:pPr marL="174625" indent="-174625" algn="just">
              <a:buClr>
                <a:srgbClr val="28A6DF"/>
              </a:buClr>
              <a:buSzPct val="120000"/>
              <a:buFont typeface="Montserrat" panose="00000500000000000000" pitchFamily="50" charset="0"/>
              <a:buChar char="›"/>
            </a:pPr>
            <a:endParaRPr lang="en-US" sz="1200" b="0" i="0" dirty="0">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F</a:t>
            </a:r>
            <a:r>
              <a:rPr lang="en-US" sz="1200" b="0" i="0" dirty="0">
                <a:effectLst/>
                <a:latin typeface="Montserrat" panose="02000505000000020004" pitchFamily="2" charset="0"/>
              </a:rPr>
              <a:t>eatured extensively on a number of television shows, including as co-host on BRAVO's </a:t>
            </a:r>
            <a:r>
              <a:rPr lang="en-US" sz="1200" b="0" i="1" dirty="0">
                <a:effectLst/>
                <a:latin typeface="Montserrat" panose="02000505000000020004" pitchFamily="2" charset="0"/>
              </a:rPr>
              <a:t>Around the World in 80 Plates</a:t>
            </a:r>
            <a:r>
              <a:rPr lang="en-US" sz="1200" b="0" i="0" dirty="0">
                <a:effectLst/>
                <a:latin typeface="Montserrat" panose="02000505000000020004" pitchFamily="2" charset="0"/>
              </a:rPr>
              <a:t>, FOX's </a:t>
            </a:r>
            <a:r>
              <a:rPr lang="en-US" sz="1200" b="0" i="1" dirty="0">
                <a:effectLst/>
                <a:latin typeface="Montserrat" panose="02000505000000020004" pitchFamily="2" charset="0"/>
              </a:rPr>
              <a:t>My Kitchen Rules </a:t>
            </a:r>
            <a:r>
              <a:rPr lang="en-US" sz="1200" b="0" i="0" dirty="0">
                <a:effectLst/>
                <a:latin typeface="Montserrat" panose="02000505000000020004" pitchFamily="2" charset="0"/>
              </a:rPr>
              <a:t>and ABC’s </a:t>
            </a:r>
            <a:r>
              <a:rPr lang="en-US" sz="1200" b="0" i="1" dirty="0">
                <a:effectLst/>
                <a:latin typeface="Montserrat" panose="02000505000000020004" pitchFamily="2" charset="0"/>
              </a:rPr>
              <a:t>Family Food Fight</a:t>
            </a:r>
          </a:p>
          <a:p>
            <a:pPr marL="174625" indent="-174625" algn="just">
              <a:buClr>
                <a:srgbClr val="28A6DF"/>
              </a:buClr>
              <a:buSzPct val="120000"/>
              <a:buFont typeface="Montserrat" panose="00000500000000000000" pitchFamily="50" charset="0"/>
              <a:buChar char="›"/>
            </a:pPr>
            <a:endParaRPr lang="en-US" sz="1200" b="0" i="1" dirty="0">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A</a:t>
            </a:r>
            <a:r>
              <a:rPr lang="en-US" sz="1200" b="0" i="0" dirty="0">
                <a:effectLst/>
                <a:latin typeface="Montserrat" panose="02000505000000020004" pitchFamily="2" charset="0"/>
              </a:rPr>
              <a:t>warded Bon Appetit Magazine’s “Teacher of the Year Award” in 2006 and was named the Executive Chef of the magazine</a:t>
            </a:r>
          </a:p>
          <a:p>
            <a:pPr algn="just">
              <a:buClr>
                <a:srgbClr val="28A6DF"/>
              </a:buClr>
              <a:buSzPct val="120000"/>
            </a:pPr>
            <a:endParaRPr lang="en-US" sz="1200" b="0" i="0" dirty="0">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Has </a:t>
            </a:r>
            <a:r>
              <a:rPr lang="en-US" sz="1200" b="0" i="0" dirty="0">
                <a:effectLst/>
                <a:latin typeface="Montserrat" panose="02000505000000020004" pitchFamily="2" charset="0"/>
              </a:rPr>
              <a:t>opened more than 18 restaurants highlighting her platform on health, wellness and sustainability including Cat Cora’s Kitchen, Cat Cora's Taproom, Ocean by Cat Cora in Singapore, Kouzzina by Cat Cora at Disney World, Postino in San Francisco and Mesa Burger with 3 California locations</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50" charset="0"/>
            </a:endParaRPr>
          </a:p>
          <a:p>
            <a:pPr algn="just">
              <a:buClr>
                <a:srgbClr val="28A6DF"/>
              </a:buClr>
              <a:buSzPct val="120000"/>
            </a:pPr>
            <a:r>
              <a:rPr lang="en-US" sz="1200" b="1" dirty="0">
                <a:latin typeface="Montserrat" panose="00000500000000000000" pitchFamily="50" charset="0"/>
              </a:rPr>
              <a:t>Southern California Restaurants: </a:t>
            </a:r>
          </a:p>
          <a:p>
            <a:pPr marL="174625" indent="-174625" algn="just">
              <a:buClr>
                <a:srgbClr val="28A6DF"/>
              </a:buClr>
              <a:buSzPct val="120000"/>
              <a:buFont typeface="Montserrat" panose="00000500000000000000" pitchFamily="50" charset="0"/>
              <a:buChar char="›"/>
            </a:pPr>
            <a:r>
              <a:rPr lang="en-US" sz="1200" dirty="0">
                <a:latin typeface="Montserrat" panose="00000500000000000000" pitchFamily="50" charset="0"/>
              </a:rPr>
              <a:t>Mesa Burger (Santa Barbara, CA; Goleta, CA; Montecito, CA)</a:t>
            </a:r>
          </a:p>
          <a:p>
            <a:pPr algn="just">
              <a:buClr>
                <a:srgbClr val="28A6DF"/>
              </a:buClr>
              <a:buSzPct val="120000"/>
            </a:pPr>
            <a:endParaRPr lang="en-US" sz="1200" dirty="0">
              <a:latin typeface="Montserrat" panose="00000500000000000000" pitchFamily="50" charset="0"/>
            </a:endParaRPr>
          </a:p>
        </p:txBody>
      </p:sp>
      <p:grpSp>
        <p:nvGrpSpPr>
          <p:cNvPr id="2" name="Group 1">
            <a:extLst>
              <a:ext uri="{FF2B5EF4-FFF2-40B4-BE49-F238E27FC236}">
                <a16:creationId xmlns:a16="http://schemas.microsoft.com/office/drawing/2014/main" id="{201206E2-48B1-D626-B65E-F8BA99C25B6F}"/>
              </a:ext>
            </a:extLst>
          </p:cNvPr>
          <p:cNvGrpSpPr/>
          <p:nvPr/>
        </p:nvGrpSpPr>
        <p:grpSpPr>
          <a:xfrm>
            <a:off x="269895" y="3386880"/>
            <a:ext cx="4479040" cy="1785452"/>
            <a:chOff x="269895" y="3181603"/>
            <a:chExt cx="4479040" cy="1785452"/>
          </a:xfrm>
        </p:grpSpPr>
        <p:grpSp>
          <p:nvGrpSpPr>
            <p:cNvPr id="11" name="Group 10">
              <a:extLst>
                <a:ext uri="{FF2B5EF4-FFF2-40B4-BE49-F238E27FC236}">
                  <a16:creationId xmlns:a16="http://schemas.microsoft.com/office/drawing/2014/main" id="{0267E7FC-6AAE-4893-B49A-6C67D72D92B4}"/>
                </a:ext>
              </a:extLst>
            </p:cNvPr>
            <p:cNvGrpSpPr/>
            <p:nvPr/>
          </p:nvGrpSpPr>
          <p:grpSpPr>
            <a:xfrm>
              <a:off x="269895" y="3181603"/>
              <a:ext cx="4479040" cy="1785452"/>
              <a:chOff x="370049" y="3215479"/>
              <a:chExt cx="4479040" cy="1785452"/>
            </a:xfrm>
          </p:grpSpPr>
          <p:sp>
            <p:nvSpPr>
              <p:cNvPr id="12" name="Title 1">
                <a:extLst>
                  <a:ext uri="{FF2B5EF4-FFF2-40B4-BE49-F238E27FC236}">
                    <a16:creationId xmlns:a16="http://schemas.microsoft.com/office/drawing/2014/main" id="{81E9C843-D5FA-457E-B926-84EBA9EEFF56}"/>
                  </a:ext>
                </a:extLst>
              </p:cNvPr>
              <p:cNvSpPr txBox="1">
                <a:spLocks/>
              </p:cNvSpPr>
              <p:nvPr/>
            </p:nvSpPr>
            <p:spPr>
              <a:xfrm>
                <a:off x="370049" y="3215479"/>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LEMON MILK" panose="00000500000000000000" pitchFamily="50" charset="0"/>
                  </a:rPr>
                  <a:t>CAT CORA</a:t>
                </a:r>
              </a:p>
            </p:txBody>
          </p:sp>
          <p:sp>
            <p:nvSpPr>
              <p:cNvPr id="13" name="Rectangle: Rounded Corners 12">
                <a:extLst>
                  <a:ext uri="{FF2B5EF4-FFF2-40B4-BE49-F238E27FC236}">
                    <a16:creationId xmlns:a16="http://schemas.microsoft.com/office/drawing/2014/main" id="{5818E3ED-FBB4-4F0A-9B4F-EB0091C7D36C}"/>
                  </a:ext>
                </a:extLst>
              </p:cNvPr>
              <p:cNvSpPr/>
              <p:nvPr/>
            </p:nvSpPr>
            <p:spPr>
              <a:xfrm>
                <a:off x="1623368" y="4070563"/>
                <a:ext cx="2080415" cy="327194"/>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LID4096"/>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b="1" dirty="0">
                    <a:solidFill>
                      <a:schemeClr val="tx1"/>
                    </a:solidFill>
                    <a:latin typeface="Montserrat" panose="00000500000000000000" pitchFamily="50" charset="0"/>
                  </a:rPr>
                  <a:t>Fee: On Request</a:t>
                </a:r>
              </a:p>
            </p:txBody>
          </p:sp>
          <p:sp>
            <p:nvSpPr>
              <p:cNvPr id="17" name="TextBox 18">
                <a:extLst>
                  <a:ext uri="{FF2B5EF4-FFF2-40B4-BE49-F238E27FC236}">
                    <a16:creationId xmlns:a16="http://schemas.microsoft.com/office/drawing/2014/main" id="{1C05B2D8-427C-4F4B-BFCA-85337D48C867}"/>
                  </a:ext>
                </a:extLst>
              </p:cNvPr>
              <p:cNvSpPr txBox="1"/>
              <p:nvPr/>
            </p:nvSpPr>
            <p:spPr>
              <a:xfrm>
                <a:off x="860375" y="4493100"/>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business class, round-trip airfare, ground transportation, hotel accommodations and incidentals for up to two nights</a:t>
                </a:r>
              </a:p>
            </p:txBody>
          </p:sp>
        </p:gr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70049" y="3927745"/>
              <a:ext cx="4226116"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1023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LEMON MILK</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French</dc:creator>
  <cp:lastModifiedBy>Duncan Hesketh</cp:lastModifiedBy>
  <cp:revision>3</cp:revision>
  <dcterms:created xsi:type="dcterms:W3CDTF">2022-08-02T00:03:56Z</dcterms:created>
  <dcterms:modified xsi:type="dcterms:W3CDTF">2023-10-02T18:05:55Z</dcterms:modified>
</cp:coreProperties>
</file>