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A0F94-4C4E-482B-93B0-93C86F81504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53F389-3EAA-4FBE-B2DB-C84661678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5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8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B6B9-3BD8-BDBE-A0D0-FDCCCAD58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D5757-50D9-381D-57EA-ECA108085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98464-AF98-88CC-0A0D-F3EAB427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1C5D-0DB4-BF58-DB97-0690EAF0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D24BD-15B5-5607-A823-14E1CE82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983AC-E287-35F7-7985-CF89EE18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FFEE4-2F54-FE97-E1DD-67088B38B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AB18D-1524-27BB-CD37-B6EAFC81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5A7E-5C6F-8393-8001-033325D0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276CE-F7B7-DD11-0A41-044A5402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C72EF-F1CF-1145-5107-7A780DB1D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57B8F-530D-334B-7C0C-1CB0BDFCD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013F-FF55-EE97-0DEF-265AC6129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C55C-BDA3-B9E6-1150-CA49D51C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17753-60D8-0C53-CD1C-209FB7D1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4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38BD-CDD3-A1F7-615F-0A38BA1A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8F8D-B79C-8C66-AEE4-1DB183A4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D783B-5619-D2B5-1AF6-3C4FA9812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5098-51F7-8126-8614-DD9FF551D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0E631-802C-F1EE-2475-655E303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8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D5A2-8234-E3CA-31B4-1903884A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3FCD6-3B3E-BE4E-5B81-27E5BC8E7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E31D-573A-C30D-7233-8FA7858E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09B96-61F0-6FE4-C0C0-B505C9A3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12B3A-D991-0FB5-5C82-9D842A8D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0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A1559-E32B-03D3-C974-A4198BEC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8F6E7-6E6D-1C66-317E-2757000A73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69FE3-F5EC-F6BF-462B-A9845DA8E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5A568-75FD-4F11-1545-4E20FB95A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28B45-55B4-8274-8B53-B705640D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B7F9C-50C8-61E1-DC5E-E8D4DA65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2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1ABA-B86D-9949-64DF-B4AE2040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B08C5-5ED7-0BE0-908D-AA94442B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4CB19-75BB-E4EC-3086-CE5839037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6BE49E-E801-66B5-4952-0896CE5A7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8D898-02CC-AA7E-D524-138858A90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E83E6-03E4-959E-0D35-A4CB8DB7A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7FD93-F755-0660-7CEB-46452ED28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5D8C0-3514-D9B1-F9B8-43607E2A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2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3C2B0-215E-F858-B782-7415D987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8895E-53B0-814D-9EBD-84E34A44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9D40E-B616-6095-1AEB-7D2AEF10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F12E1-31D3-6529-3293-3977F257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F57339-8296-4A21-F89B-C6160E77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6B679-4948-DFB6-D118-2D5DFFC2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7272DF-EC32-CD28-C0A3-F9BA989A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0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2887-57F0-44DA-1531-2CF4B1A66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CB14E-70AE-6587-537F-DB76DEEE2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0BE982-4A3F-475A-C494-2125E6B55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9D727-0793-413A-50CF-B2C631C0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76225-51E0-DBFA-BC57-D0C58674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11DC8-CE69-0F23-F0F4-D7C92B673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C48CF-E52F-7407-5688-DB0183CB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FAC69E-7A5E-B33D-DD29-EEAAF4AD3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393B9-C7CB-F6E8-21C6-5FE92E997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74E48-DBE3-09EA-F10A-CE7DDF269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FA1F9-4CB9-FDFE-5C0F-378C838D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7A30E-B643-C201-80B0-B4A4495D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5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0EE82F-45B9-25D1-782B-5C1E864B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FF0F5-0F5E-7E2B-982B-0BC662674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FB34F-1EB8-2297-DDBE-CFD211EFF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1A60-B9CA-426E-B7A1-B68737838F1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F134E-7E58-D5D0-FE57-EDCD2C066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6753F-85F0-9A97-1F5E-56052AC3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1E12-317D-4153-AAA0-7BF01ADA4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zyHKd7hXBOw?si=TRfPUpKtl9HFqaBx" TargetMode="External"/><Relationship Id="rId5" Type="http://schemas.openxmlformats.org/officeDocument/2006/relationships/hyperlink" Target="https://vimeo.com/868359072" TargetMode="External"/><Relationship Id="rId4" Type="http://schemas.openxmlformats.org/officeDocument/2006/relationships/hyperlink" Target="https://vimeo.com/8683537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3BD21900-CDC9-E79D-EFC6-1F1A11FF4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4" r="13434"/>
          <a:stretch/>
        </p:blipFill>
        <p:spPr bwMode="auto">
          <a:xfrm>
            <a:off x="1120867" y="316696"/>
            <a:ext cx="2696547" cy="25957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-25842" y="4863834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661131" y="352603"/>
            <a:ext cx="705958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28A6DF"/>
              </a:buClr>
              <a:buSzPct val="120000"/>
            </a:pPr>
            <a:r>
              <a:rPr lang="en-US" sz="1200" dirty="0">
                <a:latin typeface="Montserrat" panose="00000500000000000000" pitchFamily="2" charset="0"/>
                <a:hlinkClick r:id="rId4"/>
              </a:rPr>
              <a:t>Watch </a:t>
            </a:r>
            <a:r>
              <a:rPr lang="en-US" sz="1200" dirty="0" err="1">
                <a:latin typeface="Montserrat" panose="00000500000000000000" pitchFamily="2" charset="0"/>
                <a:hlinkClick r:id="rId4"/>
              </a:rPr>
              <a:t>Vuyolwethu</a:t>
            </a:r>
            <a:r>
              <a:rPr lang="en-US" sz="1200" dirty="0">
                <a:latin typeface="Montserrat" panose="00000500000000000000" pitchFamily="2" charset="0"/>
                <a:hlinkClick r:id="rId4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hlinkClick r:id="rId4"/>
              </a:rPr>
              <a:t>Dubese</a:t>
            </a:r>
            <a:r>
              <a:rPr lang="en-US" sz="1200" dirty="0">
                <a:latin typeface="Montserrat" panose="00000500000000000000" pitchFamily="2" charset="0"/>
                <a:hlinkClick r:id="rId4"/>
              </a:rPr>
              <a:t>: Introduction Video </a:t>
            </a:r>
            <a:endParaRPr lang="en-US" sz="1200" dirty="0">
              <a:latin typeface="Montserrat" panose="00000500000000000000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200" dirty="0">
                <a:latin typeface="Montserrat" panose="00000500000000000000" pitchFamily="2" charset="0"/>
                <a:hlinkClick r:id="rId5"/>
              </a:rPr>
              <a:t>Watch </a:t>
            </a:r>
            <a:r>
              <a:rPr lang="en-US" sz="1200" dirty="0" err="1">
                <a:latin typeface="Montserrat" panose="00000500000000000000" pitchFamily="2" charset="0"/>
                <a:hlinkClick r:id="rId5"/>
              </a:rPr>
              <a:t>Vuyolwethu</a:t>
            </a:r>
            <a:r>
              <a:rPr lang="en-US" sz="1200" dirty="0">
                <a:latin typeface="Montserrat" panose="00000500000000000000" pitchFamily="2" charset="0"/>
                <a:hlinkClick r:id="rId5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hlinkClick r:id="rId5"/>
              </a:rPr>
              <a:t>Dubese</a:t>
            </a:r>
            <a:r>
              <a:rPr lang="en-US" sz="1200" dirty="0">
                <a:latin typeface="Montserrat" panose="00000500000000000000" pitchFamily="2" charset="0"/>
                <a:hlinkClick r:id="rId5"/>
              </a:rPr>
              <a:t> – 2023 Showreel</a:t>
            </a:r>
            <a:endParaRPr lang="en-US" sz="1200" dirty="0">
              <a:latin typeface="Montserrat" panose="00000500000000000000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r>
              <a:rPr lang="en-US" sz="1200" dirty="0">
                <a:latin typeface="Montserrat" panose="00000500000000000000" pitchFamily="2" charset="0"/>
                <a:hlinkClick r:id="rId6"/>
              </a:rPr>
              <a:t>Watch </a:t>
            </a:r>
            <a:r>
              <a:rPr lang="en-US" sz="1200" dirty="0" err="1">
                <a:latin typeface="Montserrat" panose="00000500000000000000" pitchFamily="2" charset="0"/>
                <a:hlinkClick r:id="rId6"/>
              </a:rPr>
              <a:t>Vuyolwethu</a:t>
            </a:r>
            <a:r>
              <a:rPr lang="en-US" sz="1200" dirty="0">
                <a:latin typeface="Montserrat" panose="00000500000000000000" pitchFamily="2" charset="0"/>
                <a:hlinkClick r:id="rId6"/>
              </a:rPr>
              <a:t> </a:t>
            </a:r>
            <a:r>
              <a:rPr lang="en-US" sz="1200" dirty="0" err="1">
                <a:latin typeface="Montserrat" panose="00000500000000000000" pitchFamily="2" charset="0"/>
                <a:hlinkClick r:id="rId6"/>
              </a:rPr>
              <a:t>Dubese</a:t>
            </a:r>
            <a:r>
              <a:rPr lang="en-US" sz="1200" dirty="0">
                <a:latin typeface="Montserrat" panose="00000500000000000000" pitchFamily="2" charset="0"/>
                <a:hlinkClick r:id="rId6"/>
              </a:rPr>
              <a:t> in a Panel Discussion</a:t>
            </a: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 err="1">
                <a:latin typeface="Montserrat" panose="00000500000000000000" pitchFamily="2" charset="0"/>
              </a:rPr>
              <a:t>Vuyolwethu</a:t>
            </a:r>
            <a:r>
              <a:rPr lang="en-US" sz="1200" dirty="0">
                <a:latin typeface="Montserrat" panose="00000500000000000000" pitchFamily="2" charset="0"/>
              </a:rPr>
              <a:t> </a:t>
            </a:r>
            <a:r>
              <a:rPr lang="en-US" sz="1200" dirty="0" err="1">
                <a:latin typeface="Montserrat" panose="00000500000000000000" pitchFamily="2" charset="0"/>
              </a:rPr>
              <a:t>Dubese</a:t>
            </a:r>
            <a:r>
              <a:rPr lang="en-US" sz="1200" dirty="0">
                <a:latin typeface="Montserrat" panose="00000500000000000000" pitchFamily="2" charset="0"/>
              </a:rPr>
              <a:t> is an Innovation and M&amp;E Consultant, Corporate Moderator, Host of the ESG for SMEs Podcast and (Angel) Investor impassioned about the creation and execution of a new renaissance of impact-driven business and equitable economic empowerment.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 err="1">
                <a:latin typeface="Montserrat" panose="00000500000000000000" pitchFamily="2" charset="0"/>
              </a:rPr>
              <a:t>Vuyolwethu</a:t>
            </a:r>
            <a:r>
              <a:rPr lang="en-US" sz="1200" dirty="0">
                <a:latin typeface="Montserrat" panose="00000500000000000000" pitchFamily="2" charset="0"/>
              </a:rPr>
              <a:t> has advised and published impact reports in high impact sectors such as agriculture, green economy, impact investing and social enterprise development.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She has 7+ years of expertise and capabilities extend to working with institutional </a:t>
            </a:r>
            <a:r>
              <a:rPr lang="en-US" sz="1200" dirty="0" err="1">
                <a:latin typeface="Montserrat" panose="00000500000000000000" pitchFamily="2" charset="0"/>
              </a:rPr>
              <a:t>organisations</a:t>
            </a:r>
            <a:r>
              <a:rPr lang="en-US" sz="1200" dirty="0">
                <a:latin typeface="Montserrat" panose="00000500000000000000" pitchFamily="2" charset="0"/>
              </a:rPr>
              <a:t> including the World Bank Group, UNDP Africa and Accenture, Mastercard Foundation and Thomson Reuters.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As a well-versed moderator, she has engaged multiple high-level discussions among C-Suite executives and innovators in various regions across social impact, business, and tech.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 err="1">
                <a:latin typeface="Montserrat" panose="00000500000000000000" pitchFamily="2" charset="0"/>
              </a:rPr>
              <a:t>Vuyolwethu</a:t>
            </a:r>
            <a:r>
              <a:rPr lang="en-US" sz="1200" dirty="0">
                <a:latin typeface="Montserrat" panose="00000500000000000000" pitchFamily="2" charset="0"/>
              </a:rPr>
              <a:t> </a:t>
            </a:r>
            <a:r>
              <a:rPr lang="en-US" sz="1200" dirty="0" err="1">
                <a:latin typeface="Montserrat" panose="00000500000000000000" pitchFamily="2" charset="0"/>
              </a:rPr>
              <a:t>Dubese</a:t>
            </a:r>
            <a:r>
              <a:rPr lang="en-US" sz="1200" dirty="0">
                <a:latin typeface="Montserrat" panose="00000500000000000000" pitchFamily="2" charset="0"/>
              </a:rPr>
              <a:t> is an advisor and a change agent driven by the role that she plays in inclusion as a catalyst to unlock innovation, investment, and impact.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Hosting: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Conference Emcee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Panel Moderation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Facilitation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srgbClr val="000000"/>
                </a:solidFill>
                <a:latin typeface="Montserrat" panose="00000500000000000000" pitchFamily="2" charset="0"/>
              </a:rPr>
              <a:t>Podcast Host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358536" y="2918573"/>
            <a:ext cx="4663110" cy="1636808"/>
            <a:chOff x="272961" y="2808656"/>
            <a:chExt cx="4663110" cy="1636808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72961" y="2808656"/>
              <a:ext cx="466311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 err="1"/>
                <a:t>Vuyolwethu</a:t>
              </a:r>
              <a:r>
                <a:rPr lang="en-US" sz="3200" dirty="0"/>
                <a:t> </a:t>
              </a:r>
              <a:r>
                <a:rPr lang="en-US" sz="3200" dirty="0" err="1"/>
                <a:t>Dubese</a:t>
              </a:r>
              <a:endParaRPr lang="en-US" sz="3200" dirty="0"/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Event Emcee, Panel Moderator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51920" y="4118270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Rates Vary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471285" y="4049261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D8DBD26-0032-CBF1-7D83-4E93F28AFC3E}"/>
              </a:ext>
            </a:extLst>
          </p:cNvPr>
          <p:cNvSpPr txBox="1"/>
          <p:nvPr/>
        </p:nvSpPr>
        <p:spPr>
          <a:xfrm>
            <a:off x="781143" y="5058410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Montserrat" panose="00000500000000000000" pitchFamily="50" charset="0"/>
              </a:rPr>
              <a:t>*</a:t>
            </a:r>
            <a:r>
              <a:rPr lang="en-US" sz="900" i="1" dirty="0">
                <a:latin typeface="Montserrat" panose="00000500000000000000" pitchFamily="50" charset="0"/>
              </a:rPr>
              <a:t>Client is responsible for roundtrip airfare, ground transportation, hotel accommodations and incidentals for up to two nights where required.</a:t>
            </a:r>
          </a:p>
        </p:txBody>
      </p:sp>
    </p:spTree>
    <p:extLst>
      <p:ext uri="{BB962C8B-B14F-4D97-AF65-F5344CB8AC3E}">
        <p14:creationId xmlns:p14="http://schemas.microsoft.com/office/powerpoint/2010/main" val="143864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7243</TotalTime>
  <Words>221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48</cp:revision>
  <dcterms:created xsi:type="dcterms:W3CDTF">2023-01-24T22:07:27Z</dcterms:created>
  <dcterms:modified xsi:type="dcterms:W3CDTF">2023-09-26T15:48:15Z</dcterms:modified>
</cp:coreProperties>
</file>