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1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AA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AA0F94-4C4E-482B-93B0-93C86F815041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53F389-3EAA-4FBE-B2DB-C84661678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25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601F3D-6903-4616-973D-EA27DA31FBB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388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1B6B9-3BD8-BDBE-A0D0-FDCCCAD58B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9D5757-50D9-381D-57EA-ECA108085E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98464-AF98-88CC-0A0D-F3EAB427B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201C5D-0DB4-BF58-DB97-0690EAF0A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8D24BD-15B5-5607-A823-14E1CE82F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20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983AC-E287-35F7-7985-CF89EE187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0FFEE4-2F54-FE97-E1DD-67088B38B1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AB18D-1524-27BB-CD37-B6EAFC815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55A7E-5C6F-8393-8001-033325D09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276CE-F7B7-DD11-0A41-044A54027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640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5C72EF-F1CF-1145-5107-7A780DB1DE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C57B8F-530D-334B-7C0C-1CB0BDFCD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B7013F-FF55-EE97-0DEF-265AC6129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2C55C-BDA3-B9E6-1150-CA49D51CB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17753-60D8-0C53-CD1C-209FB7D1D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243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A38BD-CDD3-A1F7-615F-0A38BA1A1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A78F8D-B79C-8C66-AEE4-1DB183A4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AD783B-5619-D2B5-1AF6-3C4FA9812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95098-51F7-8126-8614-DD9FF551D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20E631-802C-F1EE-2475-655E303CB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584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AD5A2-8234-E3CA-31B4-1903884A9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53FCD6-3B3E-BE4E-5B81-27E5BC8E70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EE31D-573A-C30D-7233-8FA7858E3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09B96-61F0-6FE4-C0C0-B505C9A38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12B3A-D991-0FB5-5C82-9D842A8D0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504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A1559-E32B-03D3-C974-A4198BEC1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68F6E7-6E6D-1C66-317E-2757000A73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B69FE3-F5EC-F6BF-462B-A9845DA8EC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75A568-75FD-4F11-1545-4E20FB95A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28B45-55B4-8274-8B53-B705640DE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2B7F9C-50C8-61E1-DC5E-E8D4DA65C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42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11ABA-B86D-9949-64DF-B4AE20403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EB08C5-5ED7-0BE0-908D-AA94442B0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A4CB19-75BB-E4EC-3086-CE5839037B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6BE49E-E801-66B5-4952-0896CE5A70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A8D898-02CC-AA7E-D524-138858A907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3E83E6-03E4-959E-0D35-A4CB8DB7A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07FD93-F755-0660-7CEB-46452ED28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15D8C0-3514-D9B1-F9B8-43607E2A4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27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3C2B0-215E-F858-B782-7415D987A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8895E-53B0-814D-9EBD-84E34A440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49D40E-B616-6095-1AEB-7D2AEF104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4F12E1-31D3-6529-3293-3977F257B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761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F57339-8296-4A21-F89B-C6160E77F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06B679-4948-DFB6-D118-2D5DFFC2A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7272DF-EC32-CD28-C0A3-F9BA989A3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01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12887-57F0-44DA-1531-2CF4B1A66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CB14E-70AE-6587-537F-DB76DEEE29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0BE982-4A3F-475A-C494-2125E6B55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39D727-0793-413A-50CF-B2C631C01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A76225-51E0-DBFA-BC57-D0C586742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611DC8-CE69-0F23-F0F4-D7C92B673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319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C48CF-E52F-7407-5688-DB0183CB6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FAC69E-7A5E-B33D-DD29-EEAAF4AD3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B393B9-C7CB-F6E8-21C6-5FE92E9975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674E48-DBE3-09EA-F10A-CE7DDF269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91A60-B9CA-426E-B7A1-B68737838F1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6FA1F9-4CB9-FDFE-5C0F-378C838DD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57A30E-B643-C201-80B0-B4A4495D6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351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0EE82F-45B9-25D1-782B-5C1E864B15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CFF0F5-0F5E-7E2B-982B-0BC662674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FB34F-1EB8-2297-DDBE-CFD211EFF6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91A60-B9CA-426E-B7A1-B68737838F14}" type="datetimeFigureOut">
              <a:rPr lang="en-US" smtClean="0"/>
              <a:t>9/29/2023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F134E-7E58-D5D0-FE57-EDCD2C0664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6753F-85F0-9A97-1F5E-56052AC359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31E12-317D-4153-AAA0-7BF01ADA4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68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hyperlink" Target="https://www.youtube.com/watch?v=WnoziOPQ3H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3BD21900-CDC9-E79D-EFC6-1F1A11FF47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15" r="15715"/>
          <a:stretch/>
        </p:blipFill>
        <p:spPr bwMode="auto">
          <a:xfrm>
            <a:off x="1341816" y="214045"/>
            <a:ext cx="2696547" cy="2595791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2B9A0B-05B2-4030-9BE6-25613BECE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247E1-8B9F-43C5-AC1A-30D5214D3D98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40D2AC0E-8BFB-401F-9FD6-A4E562C4778D}"/>
              </a:ext>
            </a:extLst>
          </p:cNvPr>
          <p:cNvSpPr txBox="1"/>
          <p:nvPr/>
        </p:nvSpPr>
        <p:spPr>
          <a:xfrm>
            <a:off x="-25842" y="4863834"/>
            <a:ext cx="50474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i="1" dirty="0">
              <a:latin typeface="Montserrat" panose="00000500000000000000" pitchFamily="50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0BA598E-9998-4697-8480-B444D32C63CE}"/>
              </a:ext>
            </a:extLst>
          </p:cNvPr>
          <p:cNvSpPr txBox="1"/>
          <p:nvPr/>
        </p:nvSpPr>
        <p:spPr>
          <a:xfrm>
            <a:off x="4815465" y="1229229"/>
            <a:ext cx="7059584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solidFill>
                  <a:srgbClr val="28A6DF"/>
                </a:solidFill>
                <a:latin typeface="Montserrat" panose="00000500000000000000" pitchFamily="50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Watch James Lawrence: Breaking endurance barriers, one step at a time</a:t>
            </a:r>
            <a:endParaRPr lang="en-US" sz="1200" b="1" dirty="0">
              <a:solidFill>
                <a:srgbClr val="28A6DF"/>
              </a:solidFill>
              <a:latin typeface="Montserrat" panose="00000500000000000000" pitchFamily="50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200" b="1" dirty="0">
              <a:solidFill>
                <a:srgbClr val="28A6DF"/>
              </a:solidFill>
              <a:highlight>
                <a:srgbClr val="FFFF00"/>
              </a:highlight>
              <a:latin typeface="Montserrat" panose="00000500000000000000" pitchFamily="50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2000505000000020004" pitchFamily="2" charset="0"/>
              </a:rPr>
              <a:t>Known as “The Iron Cowboy”, a nickname he received from the public after he started to wear a cowboy hat during the marathon portion of his Ironman races in an effort to be easily recognized by his kids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i="0" dirty="0">
              <a:effectLst/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i="0" dirty="0">
                <a:effectLst/>
                <a:latin typeface="Montserrat" panose="02000505000000020004" pitchFamily="2" charset="0"/>
              </a:rPr>
              <a:t>2X Guinness World Record holder for Most 70.2 Ironman's and Most Full Ironman's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2000505000000020004" pitchFamily="2" charset="0"/>
              </a:rPr>
              <a:t>Named one of </a:t>
            </a:r>
            <a:r>
              <a:rPr lang="en-US" sz="1200" i="1">
                <a:latin typeface="Montserrat" panose="02000505000000020004" pitchFamily="2" charset="0"/>
              </a:rPr>
              <a:t>Sports Illustrated </a:t>
            </a:r>
            <a:r>
              <a:rPr lang="en-US" sz="1200" dirty="0">
                <a:latin typeface="Montserrat" panose="02000505000000020004" pitchFamily="2" charset="0"/>
              </a:rPr>
              <a:t>2017 Fittest 50 alongside Lebron James and Connor McGregor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i="0" dirty="0">
              <a:effectLst/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i="0" dirty="0">
                <a:effectLst/>
                <a:latin typeface="Montserrat" panose="02000505000000020004" pitchFamily="2" charset="0"/>
              </a:rPr>
              <a:t>Author of </a:t>
            </a:r>
            <a:r>
              <a:rPr lang="en-US" sz="1200" i="1" dirty="0">
                <a:effectLst/>
                <a:latin typeface="Montserrat" panose="02000505000000020004" pitchFamily="2" charset="0"/>
              </a:rPr>
              <a:t>Redefine Impossible</a:t>
            </a:r>
            <a:r>
              <a:rPr lang="en-US" sz="1200" i="0" dirty="0">
                <a:effectLst/>
                <a:latin typeface="Montserrat" panose="02000505000000020004" pitchFamily="2" charset="0"/>
              </a:rPr>
              <a:t>, a memoir sharing stories of his lifetime’s worth of intensely lived experiences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dirty="0"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2000505000000020004" pitchFamily="2" charset="0"/>
              </a:rPr>
              <a:t>Has completed a 50.50.50, the greatest feat of human endurance, doing 50 long distance triathlons, in 50 consecutive days, through all 50 US states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i="0" dirty="0">
              <a:effectLst/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i="0" dirty="0">
                <a:effectLst/>
                <a:latin typeface="Montserrat" panose="02000505000000020004" pitchFamily="2" charset="0"/>
              </a:rPr>
              <a:t>Pushed his own limits by </a:t>
            </a:r>
            <a:r>
              <a:rPr lang="en-US" sz="1200" dirty="0">
                <a:latin typeface="Montserrat" panose="02000505000000020004" pitchFamily="2" charset="0"/>
              </a:rPr>
              <a:t>completing what the team calls the Conquer 100, 100 consecutive full distance triathlons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endParaRPr lang="en-US" sz="1200" i="0" dirty="0">
              <a:effectLst/>
              <a:latin typeface="Montserrat" panose="02000505000000020004" pitchFamily="2" charset="0"/>
            </a:endParaRP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i="0" dirty="0">
                <a:effectLst/>
                <a:latin typeface="Montserrat" panose="02000505000000020004" pitchFamily="2" charset="0"/>
              </a:rPr>
              <a:t>Named The Most Enduring Man In The World by </a:t>
            </a:r>
            <a:r>
              <a:rPr lang="en-US" sz="1200" i="1" dirty="0">
                <a:effectLst/>
                <a:latin typeface="Montserrat" panose="02000505000000020004" pitchFamily="2" charset="0"/>
              </a:rPr>
              <a:t>Success</a:t>
            </a:r>
            <a:r>
              <a:rPr lang="en-US" sz="1200" i="0" dirty="0">
                <a:effectLst/>
                <a:latin typeface="Montserrat" panose="02000505000000020004" pitchFamily="2" charset="0"/>
              </a:rPr>
              <a:t> </a:t>
            </a:r>
            <a:r>
              <a:rPr lang="en-US" sz="1200" dirty="0">
                <a:latin typeface="Montserrat" panose="02000505000000020004" pitchFamily="2" charset="0"/>
              </a:rPr>
              <a:t>magazine</a:t>
            </a:r>
            <a:endParaRPr lang="en-US" sz="1200" i="0" dirty="0">
              <a:effectLst/>
              <a:latin typeface="Montserrat" panose="02000505000000020004" pitchFamily="2" charset="0"/>
            </a:endParaRPr>
          </a:p>
          <a:p>
            <a:pPr algn="just">
              <a:buClr>
                <a:srgbClr val="28A6DF"/>
              </a:buClr>
              <a:buSzPct val="120000"/>
            </a:pPr>
            <a:endParaRPr lang="en-US" sz="1200" dirty="0">
              <a:solidFill>
                <a:srgbClr val="1A2748"/>
              </a:solidFill>
              <a:latin typeface="Open Sans" panose="020B0606030504020204" pitchFamily="34" charset="0"/>
            </a:endParaRPr>
          </a:p>
          <a:p>
            <a:pPr algn="just">
              <a:buClr>
                <a:srgbClr val="28A6DF"/>
              </a:buClr>
              <a:buSzPct val="120000"/>
            </a:pPr>
            <a:r>
              <a:rPr lang="en-US" sz="1200" b="1" dirty="0">
                <a:latin typeface="Montserrat" panose="00000500000000000000" pitchFamily="50" charset="0"/>
              </a:rPr>
              <a:t>Keynote Topics: 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50" charset="0"/>
              </a:rPr>
              <a:t>Redefining Impossible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50" charset="0"/>
              </a:rPr>
              <a:t>Doing the Small Things Right</a:t>
            </a:r>
          </a:p>
          <a:p>
            <a:pPr marL="174625" indent="-174625" algn="just">
              <a:buClr>
                <a:srgbClr val="28A6DF"/>
              </a:buClr>
              <a:buSzPct val="120000"/>
              <a:buFont typeface="Montserrat" panose="00000500000000000000" pitchFamily="50" charset="0"/>
              <a:buChar char="›"/>
            </a:pPr>
            <a:r>
              <a:rPr lang="en-US" sz="1200" dirty="0">
                <a:latin typeface="Montserrat" panose="00000500000000000000" pitchFamily="50" charset="0"/>
              </a:rPr>
              <a:t>Overcoming Personal Limitations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267E7FC-6AAE-4893-B49A-6C67D72D92B4}"/>
              </a:ext>
            </a:extLst>
          </p:cNvPr>
          <p:cNvGrpSpPr/>
          <p:nvPr/>
        </p:nvGrpSpPr>
        <p:grpSpPr>
          <a:xfrm>
            <a:off x="454025" y="2657351"/>
            <a:ext cx="4663110" cy="1884908"/>
            <a:chOff x="272961" y="2546444"/>
            <a:chExt cx="4663110" cy="1892052"/>
          </a:xfrm>
        </p:grpSpPr>
        <p:sp>
          <p:nvSpPr>
            <p:cNvPr id="12" name="Title 1">
              <a:extLst>
                <a:ext uri="{FF2B5EF4-FFF2-40B4-BE49-F238E27FC236}">
                  <a16:creationId xmlns:a16="http://schemas.microsoft.com/office/drawing/2014/main" id="{81E9C843-D5FA-457E-B926-84EBA9EEFF56}"/>
                </a:ext>
              </a:extLst>
            </p:cNvPr>
            <p:cNvSpPr txBox="1">
              <a:spLocks/>
            </p:cNvSpPr>
            <p:nvPr/>
          </p:nvSpPr>
          <p:spPr>
            <a:xfrm>
              <a:off x="272961" y="2546444"/>
              <a:ext cx="4663110" cy="1130688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defPPr>
                <a:defRPr lang="LID4096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3200" dirty="0"/>
                <a:t>James Lawrence</a:t>
              </a:r>
            </a:p>
            <a:p>
              <a:pPr algn="ctr"/>
              <a:endParaRPr lang="en-US" sz="1600" dirty="0">
                <a:solidFill>
                  <a:schemeClr val="tx1"/>
                </a:solidFill>
                <a:latin typeface="Montserrat" panose="02000505000000020004" pitchFamily="2" charset="0"/>
              </a:endParaRPr>
            </a:p>
            <a:p>
              <a:pPr algn="ctr"/>
              <a:r>
                <a:rPr lang="en-US" sz="1600" dirty="0">
                  <a:solidFill>
                    <a:schemeClr val="tx1"/>
                  </a:solidFill>
                  <a:latin typeface="Montserrat" panose="02000505000000020004" pitchFamily="2" charset="0"/>
                </a:rPr>
                <a:t>The Iron Cowboy | Motivational Speaker</a:t>
              </a:r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5818E3ED-FBB4-4F0A-9B4F-EB0091C7D36C}"/>
                </a:ext>
              </a:extLst>
            </p:cNvPr>
            <p:cNvSpPr/>
            <p:nvPr/>
          </p:nvSpPr>
          <p:spPr>
            <a:xfrm>
              <a:off x="1256241" y="3946559"/>
              <a:ext cx="2839344" cy="491937"/>
            </a:xfrm>
            <a:prstGeom prst="roundRect">
              <a:avLst>
                <a:gd name="adj" fmla="val 50000"/>
              </a:avLst>
            </a:prstGeom>
            <a:noFill/>
            <a:ln w="28575">
              <a:solidFill>
                <a:srgbClr val="28A6D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LID4096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b="1" dirty="0">
                  <a:solidFill>
                    <a:schemeClr val="tx1"/>
                  </a:solidFill>
                  <a:latin typeface="Montserrat" panose="00000500000000000000" pitchFamily="50" charset="0"/>
                </a:rPr>
                <a:t>$40,000</a:t>
              </a:r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7C00563-F78D-4CA8-B366-24E0BB5C42ED}"/>
              </a:ext>
            </a:extLst>
          </p:cNvPr>
          <p:cNvCxnSpPr>
            <a:cxnSpLocks/>
          </p:cNvCxnSpPr>
          <p:nvPr/>
        </p:nvCxnSpPr>
        <p:spPr>
          <a:xfrm>
            <a:off x="589349" y="3885137"/>
            <a:ext cx="42261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D8DBD26-0032-CBF1-7D83-4E93F28AFC3E}"/>
              </a:ext>
            </a:extLst>
          </p:cNvPr>
          <p:cNvSpPr txBox="1"/>
          <p:nvPr/>
        </p:nvSpPr>
        <p:spPr>
          <a:xfrm>
            <a:off x="820513" y="4709300"/>
            <a:ext cx="3606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>
                <a:latin typeface="Montserrat" panose="00000500000000000000" pitchFamily="50" charset="0"/>
              </a:rPr>
              <a:t>*</a:t>
            </a:r>
            <a:r>
              <a:rPr lang="en-US" sz="900" i="1" dirty="0">
                <a:latin typeface="Montserrat" panose="00000500000000000000" pitchFamily="50" charset="0"/>
              </a:rPr>
              <a:t>Client is responsible for roundtrip airfare, ground transportation, hotel accommodations and incidentals for up to two nights where required.</a:t>
            </a:r>
          </a:p>
          <a:p>
            <a:pPr algn="ctr"/>
            <a:r>
              <a:rPr lang="en-US" sz="900" i="1" dirty="0">
                <a:latin typeface="Montserrat" panose="00000500000000000000" pitchFamily="50" charset="0"/>
              </a:rPr>
              <a:t>*Travels from Lindon, Utah</a:t>
            </a:r>
          </a:p>
        </p:txBody>
      </p:sp>
      <p:pic>
        <p:nvPicPr>
          <p:cNvPr id="3" name="Picture 2" descr="A person with a beard and a hat&#10;&#10;Description automatically generated">
            <a:extLst>
              <a:ext uri="{FF2B5EF4-FFF2-40B4-BE49-F238E27FC236}">
                <a16:creationId xmlns:a16="http://schemas.microsoft.com/office/drawing/2014/main" id="{CE306CD5-52A2-4626-6E7A-D8F98DDE3F2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3519" y="5366421"/>
            <a:ext cx="937162" cy="1408766"/>
          </a:xfrm>
          <a:prstGeom prst="rect">
            <a:avLst/>
          </a:prstGeom>
        </p:spPr>
      </p:pic>
      <p:pic>
        <p:nvPicPr>
          <p:cNvPr id="6" name="Picture 5" descr="A movie poster with text&#10;&#10;Description automatically generated">
            <a:extLst>
              <a:ext uri="{FF2B5EF4-FFF2-40B4-BE49-F238E27FC236}">
                <a16:creationId xmlns:a16="http://schemas.microsoft.com/office/drawing/2014/main" id="{E03F6564-FC37-5D79-8958-D9B3452A8D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580" y="5366421"/>
            <a:ext cx="1017435" cy="1408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646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11897</TotalTime>
  <Words>209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Montserrat</vt:lpstr>
      <vt:lpstr>Open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French</dc:creator>
  <cp:lastModifiedBy>Duncan Hesketh</cp:lastModifiedBy>
  <cp:revision>56</cp:revision>
  <dcterms:created xsi:type="dcterms:W3CDTF">2023-01-24T22:07:27Z</dcterms:created>
  <dcterms:modified xsi:type="dcterms:W3CDTF">2023-09-29T21:23:42Z</dcterms:modified>
</cp:coreProperties>
</file>