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331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EMON MILK" panose="020B0604020202020204" charset="0"/>
      <p:regular r:id="rId10"/>
      <p: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6DF"/>
    <a:srgbClr val="282669"/>
    <a:srgbClr val="1A83B2"/>
    <a:srgbClr val="65768F"/>
    <a:srgbClr val="324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0"/>
  </p:normalViewPr>
  <p:slideViewPr>
    <p:cSldViewPr snapToGrid="0">
      <p:cViewPr varScale="1">
        <p:scale>
          <a:sx n="122" d="100"/>
          <a:sy n="122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387C9-8788-477E-B59F-25524293A7A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01F3D-6903-4616-973D-EA27DA31F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7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399BF9-F85F-454A-9799-044FA02265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8266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19B14D-1A16-45D5-87B5-E8312C349B2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6000">
                <a:srgbClr val="282669">
                  <a:alpha val="71000"/>
                </a:srgbClr>
              </a:gs>
              <a:gs pos="100000">
                <a:srgbClr val="28A6DF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D8C14-8DFF-452A-84ED-3CA98FC429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11185"/>
            <a:ext cx="9144000" cy="1822479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20FB1-C241-4EFC-843A-0AAB8A455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5740"/>
            <a:ext cx="9144000" cy="504449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F8ACB-D2CD-4A7F-8A65-BC54A1F9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2C8-D590-410E-AC08-B4E859D7457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F8D0-950E-4DA5-BD05-CA411567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C59BF7-9BA8-4E34-9274-2D5536C109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25" y="111759"/>
            <a:ext cx="1490750" cy="9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D7DE-A948-44AE-A245-D16FA580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25C17-09EE-4FE9-8C62-A49EA6C17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D4654-FF62-4A17-A011-E5C292818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3E5D7-51F6-4D3F-BF6A-2FF782A5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2C8-D590-410E-AC08-B4E859D7457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C1CFB-665F-47F1-91B8-F25ACABD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ACCA8-B23B-499F-8E42-21634912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0B9A-FCCC-42A7-AD92-1848C13C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0D537-1210-479C-B5FB-0311AB202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F887F-B5AF-4CCE-A542-1F9D522A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2C8-D590-410E-AC08-B4E859D7457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96F3F-B359-4D5E-8874-28BC38CF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7BAC8-D262-4E44-9441-C88151AC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76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148B4-F531-4247-8D48-6D977C815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FE66E-7296-4F75-B9AA-78AA111D5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E5C51-19F1-4538-8A03-A9D805F3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2C8-D590-410E-AC08-B4E859D7457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49DE6-02FC-4B18-8076-6CAEBA6F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70E17-45D0-49AF-BA83-E1FE9B23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3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77BB-5D21-4814-A154-891EAF21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282314"/>
            <a:ext cx="9868593" cy="609687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82669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CCCED-7D2A-4009-B87B-C3FCC26E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25" y="1331554"/>
            <a:ext cx="11497888" cy="4537231"/>
          </a:xfrm>
        </p:spPr>
        <p:txBody>
          <a:bodyPr/>
          <a:lstStyle>
            <a:lvl1pPr marL="228600" indent="-228600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  <a:defRPr>
                <a:latin typeface="Montserrat" panose="00000500000000000000" pitchFamily="50" charset="0"/>
              </a:defRPr>
            </a:lvl1pPr>
            <a:lvl2pPr marL="685800" indent="-228600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  <a:defRPr>
                <a:latin typeface="Montserrat" panose="00000500000000000000" pitchFamily="50" charset="0"/>
              </a:defRPr>
            </a:lvl2pPr>
            <a:lvl3pPr marL="1143000" indent="-228600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  <a:defRPr>
                <a:latin typeface="Montserrat" panose="00000500000000000000" pitchFamily="50" charset="0"/>
              </a:defRPr>
            </a:lvl3pPr>
            <a:lvl4pPr marL="1600200" indent="-228600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  <a:defRPr>
                <a:latin typeface="Montserrat" panose="00000500000000000000" pitchFamily="50" charset="0"/>
              </a:defRPr>
            </a:lvl4pPr>
            <a:lvl5pPr marL="2057400" indent="-228600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B3888-65B6-47B6-B16D-75CF28F7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2C8-D590-410E-AC08-B4E859D7457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0DCC9-D7B4-49E9-AFAB-5C5549A3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37A8A-CF7D-4449-98F4-5876C1E5CF3E}"/>
              </a:ext>
            </a:extLst>
          </p:cNvPr>
          <p:cNvSpPr/>
          <p:nvPr userDrawn="1"/>
        </p:nvSpPr>
        <p:spPr>
          <a:xfrm>
            <a:off x="10569254" y="6174617"/>
            <a:ext cx="541713" cy="363467"/>
          </a:xfrm>
          <a:prstGeom prst="rect">
            <a:avLst/>
          </a:prstGeom>
          <a:gradFill flip="none" rotWithShape="1">
            <a:gsLst>
              <a:gs pos="0">
                <a:srgbClr val="28A6DF">
                  <a:shade val="30000"/>
                  <a:satMod val="115000"/>
                </a:srgbClr>
              </a:gs>
              <a:gs pos="50000">
                <a:srgbClr val="28A6DF">
                  <a:shade val="67500"/>
                  <a:satMod val="115000"/>
                </a:srgbClr>
              </a:gs>
              <a:gs pos="100000">
                <a:srgbClr val="28A6D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241300" dist="38100" dir="5400000" algn="t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07A23-0F3C-4EBF-938E-2516E8E3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54" y="6172959"/>
            <a:ext cx="541713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fld id="{AE9247E1-8B9F-43C5-AC1A-30D5214D3D9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DB8D34-3E12-49D4-8809-850719F9FF3D}"/>
              </a:ext>
            </a:extLst>
          </p:cNvPr>
          <p:cNvGrpSpPr/>
          <p:nvPr userDrawn="1"/>
        </p:nvGrpSpPr>
        <p:grpSpPr>
          <a:xfrm>
            <a:off x="11050810" y="6174617"/>
            <a:ext cx="755610" cy="363467"/>
            <a:chOff x="11050810" y="6174617"/>
            <a:chExt cx="755610" cy="363467"/>
          </a:xfrm>
        </p:grpSpPr>
        <p:sp>
          <p:nvSpPr>
            <p:cNvPr id="8" name="Rectangle: Rounded Corners 8">
              <a:extLst>
                <a:ext uri="{FF2B5EF4-FFF2-40B4-BE49-F238E27FC236}">
                  <a16:creationId xmlns:a16="http://schemas.microsoft.com/office/drawing/2014/main" id="{064BD2FE-D1C5-442B-8955-1652EE2C2467}"/>
                </a:ext>
              </a:extLst>
            </p:cNvPr>
            <p:cNvSpPr/>
            <p:nvPr userDrawn="1"/>
          </p:nvSpPr>
          <p:spPr>
            <a:xfrm>
              <a:off x="11050810" y="6174617"/>
              <a:ext cx="755610" cy="363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dirty="0">
                <a:solidFill>
                  <a:srgbClr val="282669"/>
                </a:solidFill>
                <a:latin typeface="Montserrat" panose="00000500000000000000" pitchFamily="50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37E8C0-63CE-4B1A-87F7-0BB85DD686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6" t="22539" r="19524" b="23968"/>
            <a:stretch/>
          </p:blipFill>
          <p:spPr>
            <a:xfrm>
              <a:off x="11214473" y="6238045"/>
              <a:ext cx="428284" cy="236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3683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77BB-5D21-4814-A154-891EAF21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2535223"/>
            <a:ext cx="5246717" cy="1787555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82669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B3888-65B6-47B6-B16D-75CF28F7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2C8-D590-410E-AC08-B4E859D7457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0DCC9-D7B4-49E9-AFAB-5C5549A3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319602-60B9-42AD-8383-B2AF50CB7D93}"/>
              </a:ext>
            </a:extLst>
          </p:cNvPr>
          <p:cNvSpPr/>
          <p:nvPr userDrawn="1"/>
        </p:nvSpPr>
        <p:spPr>
          <a:xfrm>
            <a:off x="10640824" y="6174617"/>
            <a:ext cx="740378" cy="3634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8A6DF">
                  <a:shade val="30000"/>
                  <a:satMod val="115000"/>
                </a:srgbClr>
              </a:gs>
              <a:gs pos="50000">
                <a:srgbClr val="28A6DF">
                  <a:shade val="67500"/>
                  <a:satMod val="115000"/>
                </a:srgbClr>
              </a:gs>
              <a:gs pos="100000">
                <a:srgbClr val="28A6D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241300" dist="38100" dir="5400000" algn="t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A376250B-BCA2-4183-89D9-D99D40E6865A}"/>
              </a:ext>
            </a:extLst>
          </p:cNvPr>
          <p:cNvSpPr/>
          <p:nvPr userDrawn="1"/>
        </p:nvSpPr>
        <p:spPr>
          <a:xfrm>
            <a:off x="11050810" y="6174617"/>
            <a:ext cx="755610" cy="363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413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282669"/>
              </a:solidFill>
              <a:latin typeface="Montserrat" panose="000005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01A569-1196-4C51-A084-7AD20B821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22539" r="19524" b="23968"/>
          <a:stretch/>
        </p:blipFill>
        <p:spPr>
          <a:xfrm>
            <a:off x="11214473" y="6238045"/>
            <a:ext cx="428284" cy="23660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489923-175D-48CE-8A86-D713D2BE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166" y="6172959"/>
            <a:ext cx="541713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fld id="{AE9247E1-8B9F-43C5-AC1A-30D5214D3D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159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6D1B37-CA91-49AD-B6CA-6D45D7225B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8266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C25D53-4FE1-42FF-A907-F0DB27CF718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6000">
                <a:srgbClr val="282669">
                  <a:alpha val="71000"/>
                </a:srgbClr>
              </a:gs>
              <a:gs pos="100000">
                <a:srgbClr val="28A6DF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34EC2F-4AF9-45AE-B3B7-BF7FAF6EB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25" y="111759"/>
            <a:ext cx="1490750" cy="9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5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0163-D8F4-4C11-AC54-335F085E5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BA37-D024-477B-91D0-0DC054FA6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4A306-7AEA-4E25-AC11-E038EC970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D82E0-AB9D-4994-94AA-96438FF0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2C8-D590-410E-AC08-B4E859D7457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CEBA5-FA8A-492B-95B2-15CC7E18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BD688-A1B9-4F48-9283-D808BC41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C32D-4F53-4634-905A-C15CEEB0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C2BFE-9AF8-43AD-9977-3E8D7B77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11E85-D970-4A8E-B217-55E49A697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4009A-7567-4302-B8FD-B634C3DB5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F255D-8F24-4E69-8C0F-6C6DD8FC7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508EB2-8FF2-431D-BFB9-5DDC741B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2C8-D590-410E-AC08-B4E859D7457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032CDF-3BB7-4E16-A7BB-A927191E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5D998-AE13-4C4F-BDD9-2CBB0691B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9E3F-E14A-484F-8FF6-4F154238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48A52-CDD1-41DC-920D-D4A06FC1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2C8-D590-410E-AC08-B4E859D7457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25BC4-06B6-4E89-8DF4-8005ECBD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87C7E-B93A-4939-BC39-C79C7906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27E14-7C5A-4902-8596-1458564B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2C8-D590-410E-AC08-B4E859D7457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9C2D7-00B3-4C7B-A852-F413C9EB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5380-1387-448B-9B86-AB81C012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2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1FD9-D856-41AA-8CC4-F812C373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34D0B-A4C6-4C5C-A0D3-59D03A2B2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D1687-78F0-4EFA-A481-E8E4A83A2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9078A-7E56-4D1B-9799-6CAE309F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2C8-D590-410E-AC08-B4E859D7457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58DED-39F4-4533-8F8A-3ECA03E1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3C5FB-170C-47D8-8A3B-BB90C87E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35C782-36D7-4CA8-9B81-4760E144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1C19E-0710-4C90-AFA2-E3C4BCA8E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3B810-25D9-4D22-8080-7D6A7725B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42C8-D590-410E-AC08-B4E859D7457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16A2C-A063-4F8C-B64E-27450EDF6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B25F7-8B48-41C8-8272-20F66001A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247E1-8B9F-43C5-AC1A-30D5214D3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9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JKzun4DjMG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7D80B87-2C97-434F-B530-37000A611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r="41458"/>
          <a:stretch/>
        </p:blipFill>
        <p:spPr bwMode="auto">
          <a:xfrm>
            <a:off x="1227980" y="683389"/>
            <a:ext cx="2582019" cy="25828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9A0B-05B2-4030-9BE6-25613BEC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794364" y="863077"/>
            <a:ext cx="705958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28A6DF"/>
                </a:solidFill>
                <a:latin typeface="Montserrat" panose="02000505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Ben Hammersley: How to predict the future</a:t>
            </a:r>
            <a:endParaRPr lang="en-US" sz="1200" b="1" dirty="0">
              <a:solidFill>
                <a:srgbClr val="28A6DF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prstClr val="black"/>
                </a:solidFill>
                <a:effectLst/>
                <a:latin typeface="Montserrat" panose="02000505000000020004" pitchFamily="2" charset="0"/>
              </a:rPr>
              <a:t>Recognized as one of the most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thought-provoking futurists of our time who has been lecturing to audiences around the globe for over 15 years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0" i="0" dirty="0">
              <a:solidFill>
                <a:srgbClr val="000000"/>
              </a:solidFill>
              <a:effectLst/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Explores the effects </a:t>
            </a:r>
            <a:r>
              <a:rPr lang="en-US" sz="1200" dirty="0">
                <a:solidFill>
                  <a:srgbClr val="000000"/>
                </a:solidFill>
                <a:latin typeface="Montserrat" panose="02000505000000020004" pitchFamily="2" charset="0"/>
              </a:rPr>
              <a:t>of the internet and the digital network on world’s business, political and social atmospheres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0" i="0" dirty="0">
              <a:solidFill>
                <a:srgbClr val="000000"/>
              </a:solidFill>
              <a:effectLst/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Author of 6 books, his latest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64 Things You Need to Know Now For Then </a:t>
            </a:r>
            <a:r>
              <a:rPr lang="en-US" sz="1200" dirty="0">
                <a:solidFill>
                  <a:srgbClr val="000000"/>
                </a:solidFill>
                <a:latin typeface="Montserrat" panose="02000505000000020004" pitchFamily="2" charset="0"/>
              </a:rPr>
              <a:t>is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the essential guide to the things we need to know for life in the 21st century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000000"/>
              </a:solidFill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Montserrat" panose="02000505000000020004" pitchFamily="2" charset="0"/>
              </a:rPr>
              <a:t>Writer and presenter of the Netflix and BBC TV series, Cybercrimes with Ben Hammersley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0" i="0" dirty="0">
              <a:solidFill>
                <a:srgbClr val="000000"/>
              </a:solidFill>
              <a:effectLst/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Frist specialist correspondent on the internet for The Times [of London] and the Guardian which led to his invention of the term ‘podcast’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0" i="0" dirty="0">
              <a:solidFill>
                <a:srgbClr val="000000"/>
              </a:solidFill>
              <a:effectLst/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Called upon to advise three governments and countless organizations on technology and media including a seat on the European Commission High Level Group on Media Freedom of the European Union in his current position as the Editor-at-Large of UK’s WIRED magazine</a:t>
            </a:r>
            <a:endParaRPr lang="en-US" sz="12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2000505000000020004" pitchFamily="2" charset="0"/>
              </a:rPr>
              <a:t>Keynote Categories: 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2000505000000020004" pitchFamily="2" charset="0"/>
              </a:rPr>
              <a:t>Futurist Outlook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2000505000000020004" pitchFamily="2" charset="0"/>
              </a:rPr>
              <a:t>Digital Age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2000505000000020004" pitchFamily="2" charset="0"/>
              </a:rPr>
              <a:t>Innovation &amp; Global Trends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latin typeface="Montserrat" panose="0200050500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E9C843-D5FA-457E-B926-84EBA9EEFF56}"/>
              </a:ext>
            </a:extLst>
          </p:cNvPr>
          <p:cNvSpPr txBox="1">
            <a:spLocks/>
          </p:cNvSpPr>
          <p:nvPr/>
        </p:nvSpPr>
        <p:spPr>
          <a:xfrm>
            <a:off x="269895" y="3190934"/>
            <a:ext cx="4479040" cy="113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LEMON MILK" panose="00000500000000000000" pitchFamily="50" charset="0"/>
              </a:rPr>
              <a:t>BEN HAMMERSLEY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2000505000000020004" pitchFamily="2" charset="0"/>
              </a:rPr>
              <a:t>Journalist, Technologist and Futurist</a:t>
            </a:r>
            <a:endParaRPr lang="en-US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00563-F78D-4CA8-B366-24E0BB5C42ED}"/>
              </a:ext>
            </a:extLst>
          </p:cNvPr>
          <p:cNvCxnSpPr>
            <a:cxnSpLocks/>
          </p:cNvCxnSpPr>
          <p:nvPr/>
        </p:nvCxnSpPr>
        <p:spPr>
          <a:xfrm>
            <a:off x="370049" y="4133019"/>
            <a:ext cx="4226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ook cover with text&#10;&#10;Description automatically generated">
            <a:extLst>
              <a:ext uri="{FF2B5EF4-FFF2-40B4-BE49-F238E27FC236}">
                <a16:creationId xmlns:a16="http://schemas.microsoft.com/office/drawing/2014/main" id="{EDE4945F-C094-CBC8-9E57-CC35BBED1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7" y="5075105"/>
            <a:ext cx="1102547" cy="1680806"/>
          </a:xfrm>
          <a:prstGeom prst="rect">
            <a:avLst/>
          </a:prstGeom>
        </p:spPr>
      </p:pic>
      <p:pic>
        <p:nvPicPr>
          <p:cNvPr id="6" name="Picture 5" descr="A black and green cover with white text&#10;&#10;Description automatically generated">
            <a:extLst>
              <a:ext uri="{FF2B5EF4-FFF2-40B4-BE49-F238E27FC236}">
                <a16:creationId xmlns:a16="http://schemas.microsoft.com/office/drawing/2014/main" id="{9F48351A-5854-61B8-7414-D04F8252F8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" y="5075103"/>
            <a:ext cx="1333851" cy="1680807"/>
          </a:xfrm>
          <a:prstGeom prst="rect">
            <a:avLst/>
          </a:prstGeom>
        </p:spPr>
      </p:pic>
      <p:pic>
        <p:nvPicPr>
          <p:cNvPr id="8" name="Picture 7" descr="A poster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7751D7D1-34F7-362D-13DE-37F85BDF58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80" y="5075102"/>
            <a:ext cx="1337707" cy="16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187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Montserrat</vt:lpstr>
      <vt:lpstr>Calibri</vt:lpstr>
      <vt:lpstr>LEMON MILK</vt:lpstr>
      <vt:lpstr>Open Sans</vt:lpstr>
      <vt:lpstr>Arial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Danish Iftikhar</dc:creator>
  <cp:lastModifiedBy>Duncan Hesketh</cp:lastModifiedBy>
  <cp:revision>133</cp:revision>
  <dcterms:created xsi:type="dcterms:W3CDTF">2021-11-11T04:46:16Z</dcterms:created>
  <dcterms:modified xsi:type="dcterms:W3CDTF">2023-09-05T23:05:55Z</dcterms:modified>
</cp:coreProperties>
</file>